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93"/>
  </p:notesMasterIdLst>
  <p:handoutMasterIdLst>
    <p:handoutMasterId r:id="rId94"/>
  </p:handoutMasterIdLst>
  <p:sldIdLst>
    <p:sldId id="257" r:id="rId2"/>
    <p:sldId id="273" r:id="rId3"/>
    <p:sldId id="274" r:id="rId4"/>
    <p:sldId id="317" r:id="rId5"/>
    <p:sldId id="318" r:id="rId6"/>
    <p:sldId id="326" r:id="rId7"/>
    <p:sldId id="327" r:id="rId8"/>
    <p:sldId id="319" r:id="rId9"/>
    <p:sldId id="278" r:id="rId10"/>
    <p:sldId id="279" r:id="rId11"/>
    <p:sldId id="329" r:id="rId12"/>
    <p:sldId id="333" r:id="rId13"/>
    <p:sldId id="331" r:id="rId14"/>
    <p:sldId id="334" r:id="rId15"/>
    <p:sldId id="332" r:id="rId16"/>
    <p:sldId id="291" r:id="rId17"/>
    <p:sldId id="292" r:id="rId18"/>
    <p:sldId id="293" r:id="rId19"/>
    <p:sldId id="294" r:id="rId20"/>
    <p:sldId id="335" r:id="rId21"/>
    <p:sldId id="339" r:id="rId22"/>
    <p:sldId id="340" r:id="rId23"/>
    <p:sldId id="338" r:id="rId24"/>
    <p:sldId id="342" r:id="rId25"/>
    <p:sldId id="295" r:id="rId26"/>
    <p:sldId id="343" r:id="rId27"/>
    <p:sldId id="344" r:id="rId28"/>
    <p:sldId id="345" r:id="rId29"/>
    <p:sldId id="348" r:id="rId30"/>
    <p:sldId id="353" r:id="rId31"/>
    <p:sldId id="354" r:id="rId32"/>
    <p:sldId id="355" r:id="rId33"/>
    <p:sldId id="347" r:id="rId34"/>
    <p:sldId id="346" r:id="rId35"/>
    <p:sldId id="352" r:id="rId36"/>
    <p:sldId id="280" r:id="rId37"/>
    <p:sldId id="349" r:id="rId38"/>
    <p:sldId id="336" r:id="rId39"/>
    <p:sldId id="337" r:id="rId40"/>
    <p:sldId id="281" r:id="rId41"/>
    <p:sldId id="283" r:id="rId42"/>
    <p:sldId id="288" r:id="rId43"/>
    <p:sldId id="282" r:id="rId44"/>
    <p:sldId id="284" r:id="rId45"/>
    <p:sldId id="285" r:id="rId46"/>
    <p:sldId id="286" r:id="rId47"/>
    <p:sldId id="289" r:id="rId48"/>
    <p:sldId id="290" r:id="rId49"/>
    <p:sldId id="350" r:id="rId50"/>
    <p:sldId id="360" r:id="rId51"/>
    <p:sldId id="297" r:id="rId52"/>
    <p:sldId id="298" r:id="rId53"/>
    <p:sldId id="356" r:id="rId54"/>
    <p:sldId id="358" r:id="rId55"/>
    <p:sldId id="361" r:id="rId56"/>
    <p:sldId id="351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62" r:id="rId65"/>
    <p:sldId id="321" r:id="rId66"/>
    <p:sldId id="323" r:id="rId67"/>
    <p:sldId id="364" r:id="rId68"/>
    <p:sldId id="307" r:id="rId69"/>
    <p:sldId id="309" r:id="rId70"/>
    <p:sldId id="365" r:id="rId71"/>
    <p:sldId id="366" r:id="rId72"/>
    <p:sldId id="367" r:id="rId73"/>
    <p:sldId id="369" r:id="rId74"/>
    <p:sldId id="370" r:id="rId75"/>
    <p:sldId id="374" r:id="rId76"/>
    <p:sldId id="371" r:id="rId77"/>
    <p:sldId id="375" r:id="rId78"/>
    <p:sldId id="377" r:id="rId79"/>
    <p:sldId id="378" r:id="rId80"/>
    <p:sldId id="379" r:id="rId81"/>
    <p:sldId id="380" r:id="rId82"/>
    <p:sldId id="381" r:id="rId83"/>
    <p:sldId id="382" r:id="rId84"/>
    <p:sldId id="310" r:id="rId85"/>
    <p:sldId id="311" r:id="rId86"/>
    <p:sldId id="312" r:id="rId87"/>
    <p:sldId id="313" r:id="rId88"/>
    <p:sldId id="314" r:id="rId89"/>
    <p:sldId id="315" r:id="rId90"/>
    <p:sldId id="316" r:id="rId91"/>
    <p:sldId id="363" r:id="rId9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>
          <p15:clr>
            <a:srgbClr val="A4A3A4"/>
          </p15:clr>
        </p15:guide>
        <p15:guide id="2" pos="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3C2C"/>
    <a:srgbClr val="003300"/>
    <a:srgbClr val="FF9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8" autoAdjust="0"/>
    <p:restoredTop sz="91021" autoAdjust="0"/>
  </p:normalViewPr>
  <p:slideViewPr>
    <p:cSldViewPr>
      <p:cViewPr>
        <p:scale>
          <a:sx n="93" d="100"/>
          <a:sy n="93" d="100"/>
        </p:scale>
        <p:origin x="920" y="-152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look at some</a:t>
            </a:r>
            <a:r>
              <a:rPr lang="en-US" baseline="0" dirty="0" smtClean="0"/>
              <a:t> part of the genome of 4 individuals –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1 through 4</a:t>
            </a:r>
          </a:p>
          <a:p>
            <a:r>
              <a:rPr lang="en-US" baseline="0" dirty="0" smtClean="0"/>
              <a:t>And see that they are all the same – as we’d expect, except for three variations</a:t>
            </a:r>
          </a:p>
          <a:p>
            <a:r>
              <a:rPr lang="en-US" baseline="0" dirty="0" smtClean="0"/>
              <a:t>It turns out there are many more</a:t>
            </a:r>
          </a:p>
          <a:p>
            <a:r>
              <a:rPr lang="en-US" baseline="0" dirty="0" smtClean="0"/>
              <a:t>And it turns out they seem to co-occur in patterns: “haplotypes” 1 through 4</a:t>
            </a:r>
          </a:p>
          <a:p>
            <a:r>
              <a:rPr lang="en-US" baseline="0" dirty="0" smtClean="0"/>
              <a:t>If you look closer you’d only have to look at three of those variants in these haplotypes to know what other variations these individuals must have</a:t>
            </a:r>
          </a:p>
          <a:p>
            <a:r>
              <a:rPr lang="en-US" baseline="0" dirty="0" smtClean="0"/>
              <a:t>So: variants are correlated some more than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97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look at some</a:t>
            </a:r>
            <a:r>
              <a:rPr lang="en-US" baseline="0" dirty="0" smtClean="0"/>
              <a:t> part of the genome of 4 individuals –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1 through 4</a:t>
            </a:r>
          </a:p>
          <a:p>
            <a:r>
              <a:rPr lang="en-US" baseline="0" dirty="0" smtClean="0"/>
              <a:t>And see that they are all the same – as we’d expect, except for three variations</a:t>
            </a:r>
          </a:p>
          <a:p>
            <a:r>
              <a:rPr lang="en-US" baseline="0" dirty="0" smtClean="0"/>
              <a:t>It turns out there are many more</a:t>
            </a:r>
          </a:p>
          <a:p>
            <a:r>
              <a:rPr lang="en-US" baseline="0" dirty="0" smtClean="0"/>
              <a:t>And it turns out they seem to co-occur in patterns: “haplotypes” 1 through 4</a:t>
            </a:r>
          </a:p>
          <a:p>
            <a:r>
              <a:rPr lang="en-US" baseline="0" dirty="0" smtClean="0"/>
              <a:t>If you look closer you’d only have to look at three of those variants in these haplotypes to know what other variations these individuals must have</a:t>
            </a:r>
          </a:p>
          <a:p>
            <a:r>
              <a:rPr lang="en-US" baseline="0" dirty="0" smtClean="0"/>
              <a:t>So: variants are correlated some more than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look at some</a:t>
            </a:r>
            <a:r>
              <a:rPr lang="en-US" baseline="0" dirty="0" smtClean="0"/>
              <a:t> part of the genome of 4 individuals –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1 through 4</a:t>
            </a:r>
          </a:p>
          <a:p>
            <a:r>
              <a:rPr lang="en-US" baseline="0" dirty="0" smtClean="0"/>
              <a:t>And see that they are all the same – as we’d expect, except for three variations</a:t>
            </a:r>
          </a:p>
          <a:p>
            <a:r>
              <a:rPr lang="en-US" baseline="0" dirty="0" smtClean="0"/>
              <a:t>It turns out there are many more</a:t>
            </a:r>
          </a:p>
          <a:p>
            <a:r>
              <a:rPr lang="en-US" baseline="0" dirty="0" smtClean="0"/>
              <a:t>And it turns out they seem to co-occur in patterns: “haplotypes” 1 through 4</a:t>
            </a:r>
          </a:p>
          <a:p>
            <a:r>
              <a:rPr lang="en-US" baseline="0" dirty="0" smtClean="0"/>
              <a:t>If you look closer you’d only have to look at three of those variants in these haplotypes to know what other variations these individuals must have</a:t>
            </a:r>
          </a:p>
          <a:p>
            <a:r>
              <a:rPr lang="en-US" baseline="0" dirty="0" smtClean="0"/>
              <a:t>So: variants are correlated some more than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45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diseases and traits are complex and polygenic</a:t>
            </a:r>
            <a:r>
              <a:rPr lang="en-US" baseline="0" dirty="0" smtClean="0"/>
              <a:t> by nature</a:t>
            </a:r>
          </a:p>
          <a:p>
            <a:r>
              <a:rPr lang="en-US" baseline="0" dirty="0" smtClean="0"/>
              <a:t>So many variants contribute to them </a:t>
            </a:r>
          </a:p>
          <a:p>
            <a:r>
              <a:rPr lang="en-US" baseline="0" dirty="0" smtClean="0"/>
              <a:t>And all exert a small effect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14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22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Chronic kidney disease epidemiology collaboration formula/equation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6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9.emf"/><Relationship Id="rId9" Type="http://schemas.openxmlformats.org/officeDocument/2006/relationships/image" Target="../media/image10.png"/><Relationship Id="rId10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604" b="13553"/>
          <a:stretch/>
        </p:blipFill>
        <p:spPr bwMode="auto">
          <a:xfrm>
            <a:off x="0" y="-1"/>
            <a:ext cx="9144000" cy="45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324600" y="5943600"/>
            <a:ext cx="2648174" cy="610887"/>
            <a:chOff x="6118591" y="6064480"/>
            <a:chExt cx="2648174" cy="610887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6118591" y="6064480"/>
              <a:ext cx="26481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kern="12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Disclosure: this work is partly financed by </a:t>
              </a:r>
              <a:r>
                <a:rPr lang="en-US" sz="800" i="1" kern="1200" dirty="0" err="1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Cavadis</a:t>
              </a:r>
              <a:endParaRPr lang="en-US" sz="800" i="1" kern="12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6442556" y="6490701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140" y="6310701"/>
              <a:ext cx="969076" cy="18000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582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77600"/>
            <a:ext cx="2329165" cy="828000"/>
          </a:xfrm>
          <a:prstGeom prst="rect">
            <a:avLst/>
          </a:prstGeom>
        </p:spPr>
      </p:pic>
      <p:pic>
        <p:nvPicPr>
          <p:cNvPr id="22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1" y="1219200"/>
            <a:ext cx="3995999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233604" y="1219200"/>
            <a:ext cx="3995996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2312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1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52800" y="1219200"/>
            <a:ext cx="4876800" cy="53492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1219200"/>
            <a:ext cx="3071913" cy="53492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" y="5009728"/>
            <a:ext cx="8077200" cy="5667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5576466"/>
            <a:ext cx="8077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52400" y="381001"/>
            <a:ext cx="8077200" cy="456016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4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42050D-F3DC-464D-B2C1-54C021316F32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D61B932-AD79-B146-B12A-64BAAD1B4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3" r="5104" b="30001"/>
          <a:stretch/>
        </p:blipFill>
        <p:spPr bwMode="auto">
          <a:xfrm>
            <a:off x="-7" y="-1"/>
            <a:ext cx="914400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8600" y="51170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876826" y="5794307"/>
            <a:ext cx="2190974" cy="610887"/>
            <a:chOff x="6118591" y="6064480"/>
            <a:chExt cx="2648174" cy="610887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6118591" y="6064480"/>
              <a:ext cx="26481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i="1" kern="12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Disclosure: this work is partly financed by </a:t>
              </a:r>
              <a:r>
                <a:rPr lang="en-US" sz="700" i="1" kern="1200" dirty="0" err="1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Cavadis</a:t>
              </a:r>
              <a:endParaRPr lang="en-US" sz="700" i="1" kern="12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6442556" y="6490701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140" y="6310701"/>
              <a:ext cx="969076" cy="180000"/>
            </a:xfrm>
            <a:prstGeom prst="rect">
              <a:avLst/>
            </a:prstGeom>
          </p:spPr>
        </p:pic>
      </p:grpSp>
      <p:pic>
        <p:nvPicPr>
          <p:cNvPr id="3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452" y="5793750"/>
            <a:ext cx="633584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29750"/>
            <a:ext cx="1519021" cy="540000"/>
          </a:xfrm>
          <a:prstGeom prst="rect">
            <a:avLst/>
          </a:prstGeom>
        </p:spPr>
      </p:pic>
      <p:pic>
        <p:nvPicPr>
          <p:cNvPr id="16" name="Grafik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2562" y="5793750"/>
            <a:ext cx="628434" cy="612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9" name="Grafik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67" y="5793750"/>
            <a:ext cx="754396" cy="612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20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94" y="5793750"/>
            <a:ext cx="883637" cy="612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600200" y="3886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501194" y="6165304"/>
            <a:ext cx="2217812" cy="610887"/>
            <a:chOff x="3506316" y="5988252"/>
            <a:chExt cx="2217812" cy="610887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3506316" y="5988252"/>
              <a:ext cx="22178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Disclosure: partly employed by Cavadis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3615100" y="6414473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684" y="6234473"/>
              <a:ext cx="969076" cy="180000"/>
            </a:xfrm>
            <a:prstGeom prst="rect">
              <a:avLst/>
            </a:prstGeom>
          </p:spPr>
        </p:pic>
      </p:grpSp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355863" y="4814504"/>
            <a:ext cx="4432275" cy="900000"/>
            <a:chOff x="-574615" y="4775006"/>
            <a:chExt cx="4432275" cy="900000"/>
          </a:xfrm>
        </p:grpSpPr>
        <p:pic>
          <p:nvPicPr>
            <p:cNvPr id="18" name="Picture 5" descr="C:\Users\HLCU\Documents\Cavadis BV\Media\AtheroExpress\AE Genomics\AE Genomics 2010 logo without text transparant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921" y="4775006"/>
              <a:ext cx="931739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74615" y="4810376"/>
              <a:ext cx="949385" cy="829260"/>
            </a:xfrm>
            <a:prstGeom prst="rect">
              <a:avLst/>
            </a:prstGeom>
          </p:spPr>
        </p:pic>
      </p:grpSp>
      <p:pic>
        <p:nvPicPr>
          <p:cNvPr id="14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37" r="34837" b="33094"/>
          <a:stretch/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86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7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 b="17212"/>
          <a:stretch/>
        </p:blipFill>
        <p:spPr bwMode="auto">
          <a:xfrm>
            <a:off x="0" y="0"/>
            <a:ext cx="9144000" cy="567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1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86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49172" r="1219" b="5775"/>
          <a:stretch/>
        </p:blipFill>
        <p:spPr bwMode="auto">
          <a:xfrm>
            <a:off x="1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9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86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51790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914400"/>
            <a:ext cx="2573642" cy="9144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7391400" y="5638800"/>
            <a:ext cx="1676400" cy="838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1" y="1219200"/>
            <a:ext cx="3996709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233606" y="1219200"/>
            <a:ext cx="3995994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9" name="Afbeelding 4" descr="onderwijs 3 achtergrond 16-9.png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0"/>
          <a:stretch/>
        </p:blipFill>
        <p:spPr bwMode="auto">
          <a:xfrm>
            <a:off x="0" y="0"/>
            <a:ext cx="9153525" cy="20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7887" y="5715000"/>
            <a:ext cx="693713" cy="690245"/>
          </a:xfrm>
          <a:prstGeom prst="rect">
            <a:avLst/>
          </a:prstGeom>
        </p:spPr>
      </p:pic>
      <p:sp>
        <p:nvSpPr>
          <p:cNvPr id="12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eg"/><Relationship Id="rId3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png"/><Relationship Id="rId3" Type="http://schemas.openxmlformats.org/officeDocument/2006/relationships/image" Target="../media/image5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png"/><Relationship Id="rId3" Type="http://schemas.openxmlformats.org/officeDocument/2006/relationships/image" Target="../media/image5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emf"/><Relationship Id="rId3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emf"/><Relationship Id="rId3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emf"/><Relationship Id="rId3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png"/><Relationship Id="rId3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emf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6.png"/><Relationship Id="rId3" Type="http://schemas.openxmlformats.org/officeDocument/2006/relationships/image" Target="../media/image67.jpe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10.png"/><Relationship Id="rId10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b452.shinyapps.io/power/" TargetMode="External"/><Relationship Id="rId3" Type="http://schemas.openxmlformats.org/officeDocument/2006/relationships/hyperlink" Target="https://cnsgenomics.shinyapps.io/mRnd/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mrbase.org/beta/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4" Type="http://schemas.openxmlformats.org/officeDocument/2006/relationships/image" Target="../media/image84.jpe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jpeg"/><Relationship Id="rId3" Type="http://schemas.openxmlformats.org/officeDocument/2006/relationships/image" Target="../media/image87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jpeg"/><Relationship Id="rId3" Type="http://schemas.openxmlformats.org/officeDocument/2006/relationships/image" Target="../media/image8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Mendelian Randomization Study and Power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8153400" y="5562600"/>
            <a:ext cx="914400" cy="100852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12088" cy="516212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are all </a:t>
            </a:r>
            <a:r>
              <a:rPr lang="en-US" dirty="0" smtClean="0"/>
              <a:t>equally unique: ~100 </a:t>
            </a:r>
            <a:r>
              <a:rPr lang="en-US" dirty="0"/>
              <a:t>million genetic variations are known to </a:t>
            </a:r>
            <a:r>
              <a:rPr lang="en-US" dirty="0" smtClean="0"/>
              <a:t>date, among </a:t>
            </a:r>
            <a:r>
              <a:rPr lang="en-US" dirty="0"/>
              <a:t>~3 billion base pairs in the human </a:t>
            </a:r>
            <a:r>
              <a:rPr lang="en-US" dirty="0" smtClean="0"/>
              <a:t>genome</a:t>
            </a:r>
          </a:p>
          <a:p>
            <a:pPr marL="457200" indent="-457200">
              <a:lnSpc>
                <a:spcPts val="35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</a:rPr>
              <a:t>These 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genetic variants, i.e. single-nucleotide polymorphisms (SNPs), are correlated and form </a:t>
            </a:r>
            <a:r>
              <a:rPr lang="en-US" i="1" dirty="0" smtClean="0">
                <a:solidFill>
                  <a:schemeClr val="tx1">
                    <a:lumMod val="10000"/>
                  </a:schemeClr>
                </a:solidFill>
              </a:rPr>
              <a:t>haplotypes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</a:rPr>
              <a:t> that differ between ancestral populations</a:t>
            </a:r>
            <a:endParaRPr lang="en-US" dirty="0">
              <a:solidFill>
                <a:schemeClr val="tx1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Common diseases and traits are complex and polygenic by nature: many SNPs are involved with small effects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now you know 3 things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9896" y="4641247"/>
            <a:ext cx="8916600" cy="1343909"/>
            <a:chOff x="151200" y="4641247"/>
            <a:chExt cx="8916600" cy="13439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00" y="4641248"/>
              <a:ext cx="2390990" cy="13281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3445" t="5227" r="14296" b="27229"/>
            <a:stretch/>
          </p:blipFill>
          <p:spPr>
            <a:xfrm>
              <a:off x="2725637" y="4641248"/>
              <a:ext cx="2270774" cy="13281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2853" t="1822" r="7787" b="1287"/>
            <a:stretch/>
          </p:blipFill>
          <p:spPr>
            <a:xfrm>
              <a:off x="5179858" y="4653316"/>
              <a:ext cx="1761557" cy="130405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4862" y="4641247"/>
              <a:ext cx="1942938" cy="1343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62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a Mendelian Randomization Study?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0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172400" y="5661248"/>
            <a:ext cx="971600" cy="86409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5" name="Rounded Rectangular Callout 4"/>
          <p:cNvSpPr/>
          <p:nvPr/>
        </p:nvSpPr>
        <p:spPr bwMode="auto">
          <a:xfrm rot="20719192">
            <a:off x="369144" y="686820"/>
            <a:ext cx="3600000" cy="3240000"/>
          </a:xfrm>
          <a:prstGeom prst="wedgeRoundRectCallout">
            <a:avLst>
              <a:gd name="adj1" fmla="val -9034"/>
              <a:gd name="adj2" fmla="val 91050"/>
              <a:gd name="adj3" fmla="val 16667"/>
            </a:avLst>
          </a:prstGeom>
          <a:solidFill>
            <a:schemeClr val="tx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Biomarkers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104837">
            <a:off x="5104042" y="2314438"/>
            <a:ext cx="3600000" cy="3240000"/>
          </a:xfrm>
          <a:prstGeom prst="wedgeRoundRectCallout">
            <a:avLst>
              <a:gd name="adj1" fmla="val 1435"/>
              <a:gd name="adj2" fmla="val 84023"/>
              <a:gd name="adj3" fmla="val 16667"/>
            </a:avLst>
          </a:prstGeom>
          <a:solidFill>
            <a:schemeClr val="tx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Drug targets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62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172400" y="5661248"/>
            <a:ext cx="971600" cy="86409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5" name="Rounded Rectangular Callout 4"/>
          <p:cNvSpPr/>
          <p:nvPr/>
        </p:nvSpPr>
        <p:spPr bwMode="auto">
          <a:xfrm rot="20719192">
            <a:off x="369144" y="686820"/>
            <a:ext cx="3600000" cy="3240000"/>
          </a:xfrm>
          <a:prstGeom prst="wedgeRoundRectCallout">
            <a:avLst>
              <a:gd name="adj1" fmla="val -9034"/>
              <a:gd name="adj2" fmla="val 91050"/>
              <a:gd name="adj3" fmla="val 16667"/>
            </a:avLst>
          </a:prstGeom>
          <a:solidFill>
            <a:schemeClr val="tx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Biomarkers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 the relationship between biomarker and disease </a:t>
            </a:r>
            <a:r>
              <a:rPr lang="en-US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causal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104837">
            <a:off x="5104042" y="2314438"/>
            <a:ext cx="3600000" cy="3240000"/>
          </a:xfrm>
          <a:prstGeom prst="wedgeRoundRectCallout">
            <a:avLst>
              <a:gd name="adj1" fmla="val 1435"/>
              <a:gd name="adj2" fmla="val 84023"/>
              <a:gd name="adj3" fmla="val 16667"/>
            </a:avLst>
          </a:prstGeom>
          <a:solidFill>
            <a:schemeClr val="tx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Drug targets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79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172400" y="5661248"/>
            <a:ext cx="971600" cy="86409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5" name="Rounded Rectangular Callout 4"/>
          <p:cNvSpPr/>
          <p:nvPr/>
        </p:nvSpPr>
        <p:spPr bwMode="auto">
          <a:xfrm rot="20719192">
            <a:off x="369144" y="686820"/>
            <a:ext cx="3600000" cy="3240000"/>
          </a:xfrm>
          <a:prstGeom prst="wedgeRoundRectCallout">
            <a:avLst>
              <a:gd name="adj1" fmla="val -9034"/>
              <a:gd name="adj2" fmla="val 91050"/>
              <a:gd name="adj3" fmla="val 16667"/>
            </a:avLst>
          </a:prstGeom>
          <a:solidFill>
            <a:schemeClr val="tx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Biomarkers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 the relationship between biomarker and disease </a:t>
            </a:r>
            <a:r>
              <a:rPr lang="en-US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causal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104837">
            <a:off x="5104042" y="2314438"/>
            <a:ext cx="3600000" cy="3240000"/>
          </a:xfrm>
          <a:prstGeom prst="wedgeRoundRectCallout">
            <a:avLst>
              <a:gd name="adj1" fmla="val 1435"/>
              <a:gd name="adj2" fmla="val 84023"/>
              <a:gd name="adj3" fmla="val 16667"/>
            </a:avLst>
          </a:prstGeom>
          <a:solidFill>
            <a:schemeClr val="tx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Drug targets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What are the consequences for biomarkers or risk factors when you specifically modulate a target?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01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Many complex diseases (and traits) are by </a:t>
            </a:r>
            <a:r>
              <a:rPr lang="en-US" sz="2200" b="1" dirty="0" smtClean="0"/>
              <a:t>confounders</a:t>
            </a:r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-US" sz="2200" b="1" dirty="0" smtClean="0"/>
              <a:t>Reverse causation </a:t>
            </a:r>
            <a:r>
              <a:rPr lang="en-US" sz="2200" dirty="0" smtClean="0"/>
              <a:t>further complicates the interpretation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studies are inherently problematic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506297" y="2132856"/>
            <a:ext cx="6768936" cy="1860754"/>
            <a:chOff x="1506297" y="1830791"/>
            <a:chExt cx="6768936" cy="1860754"/>
          </a:xfrm>
        </p:grpSpPr>
        <p:sp>
          <p:nvSpPr>
            <p:cNvPr id="5" name="TextBox 4"/>
            <p:cNvSpPr txBox="1"/>
            <p:nvPr/>
          </p:nvSpPr>
          <p:spPr>
            <a:xfrm>
              <a:off x="1506297" y="3229880"/>
              <a:ext cx="6735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rPr>
                <a:t>CRP</a:t>
              </a:r>
              <a:endPara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65948" y="3229880"/>
              <a:ext cx="3009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rPr>
                <a:t>Cardiovascular disease</a:t>
              </a:r>
              <a:endPara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1174" y="1830791"/>
              <a:ext cx="12490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rPr>
                <a:t>Smoking</a:t>
              </a:r>
            </a:p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rPr>
                <a:t>BMI</a:t>
              </a:r>
            </a:p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rPr>
                <a:t>Flu</a:t>
              </a:r>
              <a:endPara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9" name="Straight Arrow Connector 8"/>
            <p:cNvCxnSpPr>
              <a:endCxn id="6" idx="1"/>
            </p:cNvCxnSpPr>
            <p:nvPr/>
          </p:nvCxnSpPr>
          <p:spPr bwMode="auto">
            <a:xfrm flipV="1">
              <a:off x="2339752" y="3460713"/>
              <a:ext cx="2926196" cy="564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0"/>
              <a:endCxn id="7" idx="1"/>
            </p:cNvCxnSpPr>
            <p:nvPr/>
          </p:nvCxnSpPr>
          <p:spPr bwMode="auto">
            <a:xfrm flipV="1">
              <a:off x="1843088" y="2430956"/>
              <a:ext cx="1428086" cy="79892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3"/>
              <a:endCxn id="6" idx="0"/>
            </p:cNvCxnSpPr>
            <p:nvPr/>
          </p:nvCxnSpPr>
          <p:spPr bwMode="auto">
            <a:xfrm>
              <a:off x="4520234" y="2430956"/>
              <a:ext cx="2250357" cy="79892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50632" y="5517232"/>
            <a:ext cx="7549049" cy="493085"/>
            <a:chOff x="250632" y="5816235"/>
            <a:chExt cx="7549049" cy="493085"/>
          </a:xfrm>
        </p:grpSpPr>
        <p:sp>
          <p:nvSpPr>
            <p:cNvPr id="21" name="TextBox 20"/>
            <p:cNvSpPr txBox="1"/>
            <p:nvPr/>
          </p:nvSpPr>
          <p:spPr>
            <a:xfrm>
              <a:off x="250632" y="5816624"/>
              <a:ext cx="19292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  <a:latin typeface="Calibri" charset="0"/>
                  <a:ea typeface="Calibri" charset="0"/>
                  <a:cs typeface="Calibri" charset="0"/>
                </a:rPr>
                <a:t>Inflammation</a:t>
              </a:r>
              <a:endParaRPr lang="en-US" b="1" dirty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64801" y="5816235"/>
              <a:ext cx="2134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rPr>
                <a:t>A</a:t>
              </a:r>
              <a:r>
                <a:rPr lang="en-US" b="1" dirty="0" smtClean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</a:rPr>
                <a:t>therosclerosis</a:t>
              </a:r>
              <a:endParaRPr lang="en-US" b="1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flipV="1">
              <a:off x="2179876" y="5887307"/>
              <a:ext cx="3508615" cy="38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2179877" y="6308931"/>
              <a:ext cx="3508615" cy="38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2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alpha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The concept of Mendelian </a:t>
            </a:r>
            <a:r>
              <a:rPr lang="en-US" dirty="0"/>
              <a:t>Randomization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tx2">
              <a:alpha val="4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17</a:t>
            </a:fld>
            <a:endParaRPr lang="en-US" dirty="0" smtClean="0"/>
          </a:p>
        </p:txBody>
      </p:sp>
      <p:pic>
        <p:nvPicPr>
          <p:cNvPr id="5" name="Picture 4" descr="5126D10A-AEFD-48C2-BFA8-E0A02B961ED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3" t="52260" b="7091"/>
          <a:stretch/>
        </p:blipFill>
        <p:spPr>
          <a:xfrm>
            <a:off x="228600" y="381000"/>
            <a:ext cx="4247690" cy="5029200"/>
          </a:xfrm>
          <a:prstGeom prst="rect">
            <a:avLst/>
          </a:prstGeom>
        </p:spPr>
      </p:pic>
      <p:pic>
        <p:nvPicPr>
          <p:cNvPr id="6" name="Picture 5" descr="5126D10A-AEFD-48C2-BFA8-E0A02B961ED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9" r="48504" b="51139"/>
          <a:stretch/>
        </p:blipFill>
        <p:spPr>
          <a:xfrm>
            <a:off x="4572000" y="381000"/>
            <a:ext cx="4165252" cy="502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56468" y="6581448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Katan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, MB. Lancet 1986</a:t>
            </a:r>
            <a:endParaRPr lang="en-US" sz="9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25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18</a:t>
            </a:fld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28600" y="381000"/>
            <a:ext cx="8610600" cy="5029200"/>
            <a:chOff x="228600" y="381000"/>
            <a:chExt cx="8610600" cy="5029200"/>
          </a:xfrm>
        </p:grpSpPr>
        <p:pic>
          <p:nvPicPr>
            <p:cNvPr id="5" name="Picture 4" descr="5126D10A-AEFD-48C2-BFA8-E0A02B961EDD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3" t="52260" b="7091"/>
            <a:stretch/>
          </p:blipFill>
          <p:spPr>
            <a:xfrm>
              <a:off x="228600" y="381000"/>
              <a:ext cx="4247690" cy="5029200"/>
            </a:xfrm>
            <a:prstGeom prst="rect">
              <a:avLst/>
            </a:prstGeom>
          </p:spPr>
        </p:pic>
        <p:pic>
          <p:nvPicPr>
            <p:cNvPr id="6" name="Picture 5" descr="5126D10A-AEFD-48C2-BFA8-E0A02B961EDD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49" r="48504" b="51139"/>
            <a:stretch/>
          </p:blipFill>
          <p:spPr>
            <a:xfrm>
              <a:off x="4572000" y="381000"/>
              <a:ext cx="4165252" cy="50292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228600" y="381000"/>
              <a:ext cx="8610600" cy="5029200"/>
            </a:xfrm>
            <a:prstGeom prst="rect">
              <a:avLst/>
            </a:prstGeom>
            <a:solidFill>
              <a:schemeClr val="tx1">
                <a:lumMod val="90000"/>
                <a:alpha val="5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</p:grpSp>
      <p:pic>
        <p:nvPicPr>
          <p:cNvPr id="10" name="Picture 9" descr="5126D10A-AEFD-48C2-BFA8-E0A02B961EDD.pdf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8" t="90637" r="4866" b="7975"/>
          <a:stretch/>
        </p:blipFill>
        <p:spPr>
          <a:xfrm>
            <a:off x="609600" y="2133601"/>
            <a:ext cx="6711966" cy="357438"/>
          </a:xfrm>
          <a:prstGeom prst="rect">
            <a:avLst/>
          </a:prstGeom>
        </p:spPr>
      </p:pic>
      <p:pic>
        <p:nvPicPr>
          <p:cNvPr id="11" name="Picture 10" descr="5126D10A-AEFD-48C2-BFA8-E0A02B961EDD.pdf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" t="7389" r="50779" b="89669"/>
          <a:stretch/>
        </p:blipFill>
        <p:spPr>
          <a:xfrm>
            <a:off x="1143000" y="3124200"/>
            <a:ext cx="7250749" cy="68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56468" y="6581448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Katan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, MB. Lancet 1986</a:t>
            </a:r>
            <a:endParaRPr lang="en-US" sz="9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338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-27632" y="-31494"/>
            <a:ext cx="9171632" cy="6889493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498" y="5936922"/>
            <a:ext cx="7821372" cy="461665"/>
          </a:xfrm>
          <a:prstGeom prst="rect">
            <a:avLst/>
          </a:prstGeom>
          <a:solidFill>
            <a:schemeClr val="tx2">
              <a:alpha val="7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</a:rPr>
              <a:t>Gregor</a:t>
            </a:r>
            <a:r>
              <a:rPr lang="en-US" dirty="0">
                <a:solidFill>
                  <a:schemeClr val="bg2"/>
                </a:solidFill>
              </a:rPr>
              <a:t> Johann Mendel - 20 July </a:t>
            </a:r>
            <a:r>
              <a:rPr lang="en-US" dirty="0" smtClean="0">
                <a:solidFill>
                  <a:schemeClr val="bg2"/>
                </a:solidFill>
              </a:rPr>
              <a:t>1822 </a:t>
            </a:r>
            <a:r>
              <a:rPr lang="en-US" dirty="0">
                <a:solidFill>
                  <a:schemeClr val="bg2"/>
                </a:solidFill>
              </a:rPr>
              <a:t>– 6 January 1884</a:t>
            </a:r>
          </a:p>
        </p:txBody>
      </p:sp>
    </p:spTree>
    <p:extLst>
      <p:ext uri="{BB962C8B-B14F-4D97-AF65-F5344CB8AC3E}">
        <p14:creationId xmlns:p14="http://schemas.microsoft.com/office/powerpoint/2010/main" val="7631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2300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sz="2300" dirty="0" smtClean="0"/>
              <a:t>What you should know before we start</a:t>
            </a:r>
          </a:p>
          <a:p>
            <a:pPr marL="457200" indent="-457200" algn="ctr">
              <a:buFont typeface="+mj-lt"/>
              <a:buAutoNum type="arabicPeriod"/>
            </a:pPr>
            <a:endParaRPr lang="en-US" sz="2300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sz="2300" dirty="0" smtClean="0"/>
              <a:t>So why do a Mendelian Randomization?</a:t>
            </a:r>
          </a:p>
          <a:p>
            <a:pPr marL="457200" indent="-457200" algn="ctr">
              <a:buFont typeface="+mj-lt"/>
              <a:buAutoNum type="arabicPeriod"/>
            </a:pPr>
            <a:endParaRPr lang="en-US" sz="2300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sz="2300" dirty="0" smtClean="0"/>
              <a:t>What is </a:t>
            </a:r>
            <a:r>
              <a:rPr lang="en-US" sz="2300" dirty="0" err="1" smtClean="0"/>
              <a:t>cystatin</a:t>
            </a:r>
            <a:r>
              <a:rPr lang="en-US" sz="2300" dirty="0" smtClean="0"/>
              <a:t> C and why are we interested anyway?</a:t>
            </a:r>
          </a:p>
          <a:p>
            <a:pPr marL="457200" indent="-457200" algn="ctr">
              <a:buFont typeface="+mj-lt"/>
              <a:buAutoNum type="arabicPeriod"/>
            </a:pPr>
            <a:endParaRPr lang="en-US" sz="2300" dirty="0"/>
          </a:p>
          <a:p>
            <a:pPr marL="457200" indent="-457200" algn="ctr">
              <a:buFont typeface="+mj-lt"/>
              <a:buAutoNum type="arabicPeriod"/>
            </a:pPr>
            <a:r>
              <a:rPr lang="en-US" sz="2300" dirty="0" smtClean="0"/>
              <a:t>Who was a friar and what does he have to do with </a:t>
            </a:r>
            <a:r>
              <a:rPr lang="en-US" sz="2300" dirty="0" err="1" smtClean="0"/>
              <a:t>cystatin</a:t>
            </a:r>
            <a:r>
              <a:rPr lang="en-US" sz="2300" dirty="0" smtClean="0"/>
              <a:t> C?</a:t>
            </a:r>
          </a:p>
          <a:p>
            <a:pPr marL="457200" indent="-457200" algn="ctr">
              <a:buFont typeface="+mj-lt"/>
              <a:buAutoNum type="arabicPeriod"/>
            </a:pPr>
            <a:endParaRPr lang="en-US" sz="2300" dirty="0"/>
          </a:p>
          <a:p>
            <a:pPr marL="457200" indent="-457200" algn="ctr">
              <a:buFont typeface="+mj-lt"/>
              <a:buAutoNum type="arabicPeriod"/>
            </a:pPr>
            <a:r>
              <a:rPr lang="en-US" sz="2300" dirty="0" smtClean="0"/>
              <a:t>What is the chicken and what is the egg?</a:t>
            </a:r>
          </a:p>
          <a:p>
            <a:pPr marL="457200" indent="-457200" algn="ctr">
              <a:buFont typeface="+mj-lt"/>
              <a:buAutoNum type="arabicPeriod"/>
            </a:pPr>
            <a:endParaRPr lang="en-US" sz="2300" dirty="0"/>
          </a:p>
          <a:p>
            <a:pPr marL="0" indent="0" algn="ctr">
              <a:buNone/>
            </a:pPr>
            <a:endParaRPr lang="en-US" sz="23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Cystatin C and cardiovascular disease: </a:t>
            </a:r>
            <a:r>
              <a:rPr lang="en-US" dirty="0" smtClean="0"/>
              <a:t>an example </a:t>
            </a:r>
            <a:r>
              <a:rPr lang="en-US" dirty="0"/>
              <a:t>Mendelian randomization study</a:t>
            </a:r>
          </a:p>
        </p:txBody>
      </p:sp>
    </p:spTree>
    <p:extLst>
      <p:ext uri="{BB962C8B-B14F-4D97-AF65-F5344CB8AC3E}">
        <p14:creationId xmlns:p14="http://schemas.microsoft.com/office/powerpoint/2010/main" val="37735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name the Laws of Mendel?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51868" y="6581448"/>
            <a:ext cx="24785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2017. ISBN 978-90-393-6639-4</a:t>
            </a:r>
            <a:endParaRPr lang="en-US" sz="9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2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where a single cell divides </a:t>
            </a:r>
            <a:r>
              <a:rPr lang="en-US" b="1" dirty="0"/>
              <a:t>2 times</a:t>
            </a:r>
            <a:r>
              <a:rPr lang="en-US" dirty="0"/>
              <a:t> to produce </a:t>
            </a:r>
            <a:r>
              <a:rPr lang="en-US" b="1" dirty="0"/>
              <a:t>4 cells </a:t>
            </a:r>
            <a:r>
              <a:rPr lang="en-US" dirty="0"/>
              <a:t>containing </a:t>
            </a:r>
            <a:r>
              <a:rPr lang="en-US" b="1" dirty="0"/>
              <a:t>half</a:t>
            </a:r>
            <a:r>
              <a:rPr lang="en-US" dirty="0"/>
              <a:t> of the original amount of genetic </a:t>
            </a:r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#1: Law of </a:t>
            </a:r>
            <a:r>
              <a:rPr lang="en-US" dirty="0" err="1" smtClean="0"/>
              <a:t>Seggregation</a:t>
            </a:r>
            <a:endParaRPr lang="en-US" dirty="0"/>
          </a:p>
        </p:txBody>
      </p:sp>
      <p:pic>
        <p:nvPicPr>
          <p:cNvPr id="5" name="Picture 4" descr="http://img.tfd.com/MosbyMD/meio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34" y="2283561"/>
            <a:ext cx="3530850" cy="42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924944"/>
            <a:ext cx="3168352" cy="29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#2: Law of Independent Assortment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745452"/>
            <a:ext cx="4896545" cy="50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4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23</a:t>
            </a:fld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name the Laws of Mendel?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" y="1855230"/>
            <a:ext cx="8879232" cy="17897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1868" y="6581448"/>
            <a:ext cx="24785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2017. ISBN 978-90-393-6639-4</a:t>
            </a:r>
            <a:endParaRPr lang="en-US" sz="9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9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Alleles are randomly assigned: a “natural” treatment in a “natural” randomized trial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56468" y="6581448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Katan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, MB. Lancet 1986</a:t>
            </a:r>
            <a:endParaRPr lang="en-US" sz="9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2436" y="-1136073"/>
            <a:ext cx="184731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1860701"/>
            <a:ext cx="7020272" cy="45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9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25</a:t>
            </a:fld>
            <a:endParaRPr lang="en-US" dirty="0" smtClean="0"/>
          </a:p>
        </p:txBody>
      </p:sp>
      <p:pic>
        <p:nvPicPr>
          <p:cNvPr id="6" name="Content Placeholder 5" descr="12689998 Smith GD ea MR, can genetic epidemiology contribute to understanding environmental determinants of disease - In J Epidemiol 200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t="72003" r="49022" b="12645"/>
          <a:stretch/>
        </p:blipFill>
        <p:spPr>
          <a:xfrm>
            <a:off x="1943100" y="1219200"/>
            <a:ext cx="5257800" cy="247942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Alleles are randomly assigned: a “natural” treatment in a “natural” randomized trial</a:t>
            </a:r>
            <a:endParaRPr lang="en-US" dirty="0"/>
          </a:p>
        </p:txBody>
      </p:sp>
      <p:pic>
        <p:nvPicPr>
          <p:cNvPr id="9" name="Picture 8" descr="15879400 Davey Smith G ea What can MR tell us about modifiable behavioural and environmental exposures - BMJ 200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" t="74486" r="43470" b="10338"/>
          <a:stretch/>
        </p:blipFill>
        <p:spPr>
          <a:xfrm>
            <a:off x="1416208" y="3505200"/>
            <a:ext cx="6311584" cy="281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56468" y="6581448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Katan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, MB. Lancet 1986</a:t>
            </a:r>
            <a:endParaRPr lang="en-US" sz="9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739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Alleles are randomly, and independent </a:t>
            </a:r>
            <a:r>
              <a:rPr lang="en-US" dirty="0" smtClean="0"/>
              <a:t>assorted</a:t>
            </a:r>
          </a:p>
          <a:p>
            <a:endParaRPr lang="en-US" dirty="0" smtClean="0"/>
          </a:p>
          <a:p>
            <a:r>
              <a:rPr lang="en-US" dirty="0" smtClean="0"/>
              <a:t>Eliminates </a:t>
            </a:r>
            <a:r>
              <a:rPr lang="en-US" dirty="0" smtClean="0"/>
              <a:t>confounding</a:t>
            </a:r>
          </a:p>
          <a:p>
            <a:endParaRPr lang="en-US" dirty="0" smtClean="0"/>
          </a:p>
          <a:p>
            <a:r>
              <a:rPr lang="en-US" dirty="0" smtClean="0"/>
              <a:t>Useful and cheap </a:t>
            </a:r>
            <a:r>
              <a:rPr lang="mr-IN" dirty="0" smtClean="0"/>
              <a:t>–</a:t>
            </a:r>
            <a:r>
              <a:rPr lang="en-US" dirty="0" smtClean="0"/>
              <a:t> especially when there are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no drugs,</a:t>
            </a:r>
            <a:endParaRPr lang="en-US" dirty="0"/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the trial is not feasible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or not ethical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Mendelian Randomization </a:t>
            </a:r>
            <a:r>
              <a:rPr lang="en-US" dirty="0" smtClean="0"/>
              <a:t>Studies: 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you know what the Central Dogma and how does it relates to Mendelian Randomization?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4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types of genetic variants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" y="1219200"/>
            <a:ext cx="7805176" cy="5274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979712" y="1219200"/>
            <a:ext cx="5976664" cy="527459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1200" y="4077072"/>
            <a:ext cx="7805176" cy="2416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70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Things </a:t>
            </a:r>
            <a:r>
              <a:rPr lang="en-US" dirty="0" err="1" smtClean="0"/>
              <a:t>YOu</a:t>
            </a:r>
            <a:r>
              <a:rPr lang="en-US" dirty="0" smtClean="0"/>
              <a:t> Should Know Before we Start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5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types of genetic variants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" y="1219200"/>
            <a:ext cx="7805176" cy="5274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139952" y="1219200"/>
            <a:ext cx="3816424" cy="527459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1200" y="4077072"/>
            <a:ext cx="7805176" cy="2416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006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types of genetic variants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" y="1219200"/>
            <a:ext cx="7805176" cy="52745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51200" y="4077072"/>
            <a:ext cx="7805176" cy="2416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998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types of genetic variants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" y="1219200"/>
            <a:ext cx="7805176" cy="52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33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GWAS of biomarkers identified many associated loci</a:t>
            </a:r>
          </a:p>
          <a:p>
            <a:endParaRPr lang="en-US" dirty="0"/>
          </a:p>
          <a:p>
            <a:r>
              <a:rPr lang="en-US" dirty="0" smtClean="0"/>
              <a:t>Genetic variant should be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robustly associated to the </a:t>
            </a:r>
            <a:r>
              <a:rPr lang="en-US" dirty="0" smtClean="0"/>
              <a:t>biomarker (</a:t>
            </a:r>
            <a:r>
              <a:rPr lang="en-US" dirty="0" smtClean="0"/>
              <a:t>a strong “instrument”)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independent of any potential confounder</a:t>
            </a:r>
          </a:p>
          <a:p>
            <a:pPr lvl="1"/>
            <a:endParaRPr lang="en-US" dirty="0"/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indirectly associated to the ‘endpoint’, </a:t>
            </a:r>
            <a:r>
              <a:rPr lang="en-US" i="1" dirty="0" smtClean="0"/>
              <a:t>i.e. </a:t>
            </a:r>
            <a:r>
              <a:rPr lang="en-US" dirty="0" smtClean="0"/>
              <a:t>via the putative causal biomarker</a:t>
            </a:r>
          </a:p>
          <a:p>
            <a:pPr lvl="1"/>
            <a:endParaRPr lang="en-US" dirty="0"/>
          </a:p>
          <a:p>
            <a:pPr lvl="1"/>
            <a:r>
              <a:rPr lang="mr-IN" dirty="0" smtClean="0"/>
              <a:t>…</a:t>
            </a:r>
            <a:r>
              <a:rPr lang="en-US" i="1" dirty="0" smtClean="0"/>
              <a:t>common</a:t>
            </a:r>
            <a:r>
              <a:rPr lang="en-US" dirty="0" smtClean="0"/>
              <a:t> enough in the general </a:t>
            </a:r>
            <a:r>
              <a:rPr lang="en-US" dirty="0" smtClean="0"/>
              <a:t>population (</a:t>
            </a:r>
            <a:r>
              <a:rPr lang="en-US" dirty="0" smtClean="0">
                <a:solidFill>
                  <a:srgbClr val="FF0000"/>
                </a:solidFill>
              </a:rPr>
              <a:t>why?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Genetic variants influence proteins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concept of Mendelian Randomization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7904" y="4559893"/>
            <a:ext cx="2493629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Serum cholesterol</a:t>
            </a:r>
            <a:endParaRPr lang="en-US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1099" y="4559892"/>
            <a:ext cx="1089253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ancer</a:t>
            </a:r>
            <a:endParaRPr lang="en-US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92032" y="2543297"/>
            <a:ext cx="2728413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Confounding factors</a:t>
            </a:r>
            <a:endParaRPr lang="en-US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4128" y="4561701"/>
            <a:ext cx="885662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ApoE</a:t>
            </a:r>
            <a:endParaRPr lang="en-US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599790" y="4815282"/>
            <a:ext cx="1228114" cy="1808"/>
          </a:xfrm>
          <a:prstGeom prst="straightConnector1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/>
          <p:nvPr/>
        </p:nvCxnSpPr>
        <p:spPr bwMode="auto">
          <a:xfrm flipV="1">
            <a:off x="5321533" y="4815281"/>
            <a:ext cx="1329566" cy="1"/>
          </a:xfrm>
          <a:prstGeom prst="straightConnector1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/>
          <p:cNvCxnSpPr/>
          <p:nvPr/>
        </p:nvCxnSpPr>
        <p:spPr bwMode="auto">
          <a:xfrm>
            <a:off x="6056239" y="3054075"/>
            <a:ext cx="1139487" cy="1505817"/>
          </a:xfrm>
          <a:prstGeom prst="straightConnector1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Arrow Connector 435"/>
          <p:cNvCxnSpPr/>
          <p:nvPr/>
        </p:nvCxnSpPr>
        <p:spPr bwMode="auto">
          <a:xfrm flipH="1">
            <a:off x="4074719" y="3054075"/>
            <a:ext cx="1981520" cy="150581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/>
          <p:cNvCxnSpPr/>
          <p:nvPr/>
        </p:nvCxnSpPr>
        <p:spPr bwMode="auto">
          <a:xfrm flipV="1">
            <a:off x="1156959" y="3054075"/>
            <a:ext cx="4899280" cy="1507626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5126D10A-AEFD-48C2-BFA8-E0A02B961ED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3" t="52260" b="7091"/>
          <a:stretch/>
        </p:blipFill>
        <p:spPr>
          <a:xfrm>
            <a:off x="151200" y="1219200"/>
            <a:ext cx="1824760" cy="2160488"/>
          </a:xfrm>
          <a:prstGeom prst="rect">
            <a:avLst/>
          </a:prstGeom>
        </p:spPr>
      </p:pic>
      <p:pic>
        <p:nvPicPr>
          <p:cNvPr id="14" name="Picture 13" descr="5126D10A-AEFD-48C2-BFA8-E0A02B961ED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9" r="48504" b="51139"/>
          <a:stretch/>
        </p:blipFill>
        <p:spPr>
          <a:xfrm>
            <a:off x="1887548" y="1219200"/>
            <a:ext cx="1789346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1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1219200"/>
            <a:ext cx="5931768" cy="5162128"/>
          </a:xfrm>
        </p:spPr>
        <p:txBody>
          <a:bodyPr/>
          <a:lstStyle/>
          <a:p>
            <a:r>
              <a:rPr lang="en-US" dirty="0" smtClean="0"/>
              <a:t>Use genetic variants </a:t>
            </a:r>
            <a:r>
              <a:rPr lang="en-US" i="1" dirty="0" smtClean="0"/>
              <a:t>independent of any confounder</a:t>
            </a:r>
          </a:p>
          <a:p>
            <a:endParaRPr lang="en-US" dirty="0" smtClean="0"/>
          </a:p>
          <a:p>
            <a:r>
              <a:rPr lang="en-US" dirty="0" smtClean="0"/>
              <a:t>Include </a:t>
            </a:r>
            <a:r>
              <a:rPr lang="en-US" i="1" dirty="0" smtClean="0"/>
              <a:t>prospective studies </a:t>
            </a:r>
            <a:r>
              <a:rPr lang="en-US" dirty="0" smtClean="0"/>
              <a:t>to reduce reverse causation</a:t>
            </a:r>
          </a:p>
          <a:p>
            <a:endParaRPr lang="en-US" dirty="0"/>
          </a:p>
          <a:p>
            <a:r>
              <a:rPr lang="en-US" dirty="0" smtClean="0"/>
              <a:t>Include </a:t>
            </a:r>
            <a:r>
              <a:rPr lang="en-US" i="1" dirty="0" smtClean="0"/>
              <a:t>deeply </a:t>
            </a:r>
            <a:r>
              <a:rPr lang="en-US" i="1" dirty="0" err="1" smtClean="0"/>
              <a:t>phenotyped</a:t>
            </a:r>
            <a:r>
              <a:rPr lang="en-US" i="1" dirty="0" smtClean="0"/>
              <a:t> studies </a:t>
            </a:r>
            <a:r>
              <a:rPr lang="en-US" dirty="0" smtClean="0"/>
              <a:t>to correct for potential confounders in the observational analysis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concept of Mendelian Randomization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19200"/>
            <a:ext cx="2816479" cy="10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MR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Cystatin C and Cardiovascular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Cystatin C and Cardiovascular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7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Atherosclerosis is the primary underlying cause of cardiovascular disease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" y="1595915"/>
            <a:ext cx="9070627" cy="40653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8172400" y="5661248"/>
            <a:ext cx="971600" cy="86409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1868" y="6581448"/>
            <a:ext cx="24785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2017. ISBN 978-90-393-6639-4</a:t>
            </a:r>
            <a:endParaRPr lang="en-US" sz="9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0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CVD: myocardial infarction or cerebrovascular accident (a.k.a. stroke)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0808"/>
            <a:ext cx="7200800" cy="49881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8172400" y="5661248"/>
            <a:ext cx="971600" cy="86409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1868" y="6581448"/>
            <a:ext cx="24785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2017. ISBN 978-90-393-6639-4</a:t>
            </a:r>
            <a:endParaRPr lang="en-US" sz="9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73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8153400" y="5562600"/>
            <a:ext cx="914400" cy="100852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399" y="350837"/>
            <a:ext cx="8806405" cy="18540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We are </a:t>
            </a:r>
            <a:r>
              <a:rPr lang="en-US" smtClean="0"/>
              <a:t>all equally unique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~</a:t>
            </a:r>
            <a:r>
              <a:rPr lang="en-US" dirty="0" smtClean="0"/>
              <a:t>100 million genetic variations are known to date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among </a:t>
            </a:r>
            <a:r>
              <a:rPr lang="en-US" dirty="0" smtClean="0"/>
              <a:t>~3 billion base pairs in the human genome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8" y="2702520"/>
            <a:ext cx="6492889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Encoded by </a:t>
            </a:r>
            <a:r>
              <a:rPr lang="en-US" i="1" dirty="0" smtClean="0"/>
              <a:t>CST3</a:t>
            </a:r>
            <a:r>
              <a:rPr lang="en-US" dirty="0" smtClean="0"/>
              <a:t> on 20p11.21</a:t>
            </a:r>
          </a:p>
          <a:p>
            <a:r>
              <a:rPr lang="en-US" dirty="0" smtClean="0"/>
              <a:t>“Protease inhibitor”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inhibits the activity of </a:t>
            </a:r>
            <a:r>
              <a:rPr lang="en-US" dirty="0" err="1" smtClean="0"/>
              <a:t>cathepsins</a:t>
            </a:r>
            <a:r>
              <a:rPr lang="en-US" dirty="0" smtClean="0"/>
              <a:t> (cysteine proteases) in vascular smooth muscle cells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Prevention of plaque formation by binding amyloid-beta precursor protein (APP) in Alzheimer’s disease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Cystatin C (</a:t>
            </a:r>
            <a:r>
              <a:rPr lang="en-US" dirty="0" err="1" smtClean="0"/>
              <a:t>CystC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056" y="6324600"/>
            <a:ext cx="475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Shi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JCI 1999; </a:t>
            </a:r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Kaeser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Nat Genet 2007; </a:t>
            </a:r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Mi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Nat Genet 2007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727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41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Reduction of </a:t>
            </a:r>
            <a:r>
              <a:rPr lang="en-US" dirty="0" err="1" smtClean="0"/>
              <a:t>CystC</a:t>
            </a:r>
            <a:r>
              <a:rPr lang="en-US" dirty="0" smtClean="0"/>
              <a:t> in abdominal aortic aneurysm (in smooth muscle cells)</a:t>
            </a:r>
          </a:p>
          <a:p>
            <a:r>
              <a:rPr lang="en-US" dirty="0" smtClean="0"/>
              <a:t>Lack </a:t>
            </a:r>
            <a:r>
              <a:rPr lang="en-US" dirty="0"/>
              <a:t>of </a:t>
            </a:r>
            <a:r>
              <a:rPr lang="en-US" dirty="0" err="1" smtClean="0"/>
              <a:t>CystC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ApoE</a:t>
            </a:r>
            <a:r>
              <a:rPr lang="en-US" baseline="30000" dirty="0" smtClean="0"/>
              <a:t>-/-</a:t>
            </a:r>
            <a:r>
              <a:rPr lang="en-US" dirty="0" smtClean="0"/>
              <a:t> mice </a:t>
            </a:r>
            <a:r>
              <a:rPr lang="en-US" dirty="0"/>
              <a:t>promotes atherosclerosis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role in human and murine atherosclerosis</a:t>
            </a:r>
            <a:endParaRPr lang="en-US" dirty="0"/>
          </a:p>
        </p:txBody>
      </p:sp>
      <p:pic>
        <p:nvPicPr>
          <p:cNvPr id="5" name="Picture 4" descr="16051881 Bengtsson E ea Lack of the cysteine protease inhibitor cystatin C promotes atherosclerosis in apolipoprotein E-deficient mice - ATVB 2005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11008" r="72745" b="72549"/>
          <a:stretch/>
        </p:blipFill>
        <p:spPr>
          <a:xfrm>
            <a:off x="4648200" y="2667000"/>
            <a:ext cx="3124200" cy="34822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056" y="6324600"/>
            <a:ext cx="3054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Shi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JCI 1999; </a:t>
            </a:r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Bengtsson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ATVB 2005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Picture 7" descr="10545518 Shi GP ea Cystatin C deficiency in human atherosclerosis and aortic aneurysms - JCI 199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5" t="6427" r="10483" b="50784"/>
          <a:stretch/>
        </p:blipFill>
        <p:spPr>
          <a:xfrm>
            <a:off x="1600200" y="2667000"/>
            <a:ext cx="2587434" cy="36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42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11" y="2817875"/>
            <a:ext cx="3037344" cy="18303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Rho = 0.185 (R </a:t>
            </a:r>
            <a:r>
              <a:rPr lang="en-US" sz="2000" smtClean="0"/>
              <a:t>= 0.176)</a:t>
            </a:r>
          </a:p>
          <a:p>
            <a:pPr marL="0" indent="0" algn="ctr">
              <a:buNone/>
            </a:pPr>
            <a:r>
              <a:rPr lang="en-US" sz="2000" dirty="0" smtClean="0"/>
              <a:t>p = 1.10x10</a:t>
            </a:r>
            <a:r>
              <a:rPr lang="en-US" sz="2000" baseline="30000" dirty="0" smtClean="0"/>
              <a:t>-7</a:t>
            </a:r>
            <a:endParaRPr lang="en-US" sz="2000" baseline="30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0838"/>
            <a:ext cx="9144000" cy="8683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 carotid plaques </a:t>
            </a:r>
            <a:r>
              <a:rPr lang="en-US" dirty="0" err="1" smtClean="0"/>
              <a:t>CystC</a:t>
            </a:r>
            <a:r>
              <a:rPr lang="en-US" dirty="0" smtClean="0"/>
              <a:t> positively correlates with the percentage of smooth muscle cells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38361"/>
            <a:ext cx="5943600" cy="4762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4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43</a:t>
            </a:fld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CystC</a:t>
            </a:r>
            <a:r>
              <a:rPr lang="en-US" dirty="0" smtClean="0"/>
              <a:t> in atherosclerosis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2" y="1247001"/>
            <a:ext cx="6857216" cy="51339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2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44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best naturally occurring biomarker for human estimated glomerular filtration rate (</a:t>
            </a:r>
            <a:r>
              <a:rPr lang="en-US" dirty="0" err="1" smtClean="0"/>
              <a:t>eGFR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 is a better biomarker than </a:t>
            </a:r>
            <a:r>
              <a:rPr lang="en-US" dirty="0" err="1" smtClean="0"/>
              <a:t>creatinine</a:t>
            </a:r>
            <a:r>
              <a:rPr lang="en-US" dirty="0" smtClean="0"/>
              <a:t> when </a:t>
            </a:r>
            <a:r>
              <a:rPr lang="en-US" dirty="0" err="1" smtClean="0"/>
              <a:t>eGFR</a:t>
            </a:r>
            <a:r>
              <a:rPr lang="en-US" dirty="0" smtClean="0"/>
              <a:t>&gt;90 (mL/min/1.73m</a:t>
            </a:r>
            <a:r>
              <a:rPr lang="en-US" baseline="30000" dirty="0" smtClean="0"/>
              <a:t>3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CystC</a:t>
            </a:r>
            <a:r>
              <a:rPr lang="en-US" dirty="0" smtClean="0"/>
              <a:t> as a biomarker for CKD</a:t>
            </a:r>
            <a:endParaRPr lang="en-US" dirty="0"/>
          </a:p>
        </p:txBody>
      </p:sp>
      <p:pic>
        <p:nvPicPr>
          <p:cNvPr id="6" name="Picture 5" descr="22762315 Inker LA ea Estimating glomerular filtration rate from serum creatinine and cystatin C - NEJM 20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t="31799" r="47640" b="49721"/>
          <a:stretch/>
        </p:blipFill>
        <p:spPr>
          <a:xfrm>
            <a:off x="228600" y="3135554"/>
            <a:ext cx="5486399" cy="299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3324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Fried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Kid Intern 2009; Inker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NEJM 2012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772400" y="5486400"/>
            <a:ext cx="1371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5" name="Picture 4" descr="Fried LF Creatinine and cystatin C, what are the values - Kidney International 2009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8" t="7625" r="45662" b="62309"/>
          <a:stretch/>
        </p:blipFill>
        <p:spPr>
          <a:xfrm>
            <a:off x="5867400" y="3048000"/>
            <a:ext cx="2971800" cy="32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elderly without </a:t>
            </a:r>
            <a:r>
              <a:rPr lang="en-US" dirty="0" smtClean="0"/>
              <a:t>chronic kidney disease (CKD), </a:t>
            </a:r>
            <a:r>
              <a:rPr lang="en-US" dirty="0" err="1" smtClean="0"/>
              <a:t>CystC</a:t>
            </a:r>
            <a:r>
              <a:rPr lang="en-US" dirty="0" smtClean="0"/>
              <a:t> </a:t>
            </a:r>
            <a:r>
              <a:rPr lang="en-US" dirty="0"/>
              <a:t>is prognostic of death, </a:t>
            </a:r>
            <a:r>
              <a:rPr lang="en-US" dirty="0" smtClean="0"/>
              <a:t>cardiovascular disease (CVD) </a:t>
            </a:r>
            <a:r>
              <a:rPr lang="en-US" dirty="0"/>
              <a:t>and </a:t>
            </a:r>
            <a:r>
              <a:rPr lang="en-US" dirty="0" smtClean="0"/>
              <a:t>CKD</a:t>
            </a:r>
          </a:p>
          <a:p>
            <a:endParaRPr lang="en-US" dirty="0"/>
          </a:p>
          <a:p>
            <a:r>
              <a:rPr lang="en-US" dirty="0"/>
              <a:t>Asymptomatic carotid atherosclerosis patients, </a:t>
            </a:r>
            <a:r>
              <a:rPr lang="en-US" dirty="0" err="1"/>
              <a:t>CystC</a:t>
            </a:r>
            <a:r>
              <a:rPr lang="en-US" dirty="0"/>
              <a:t> prognostic for </a:t>
            </a:r>
            <a:r>
              <a:rPr lang="en-US" dirty="0" smtClean="0"/>
              <a:t>CVD</a:t>
            </a:r>
          </a:p>
          <a:p>
            <a:endParaRPr lang="en-US" dirty="0"/>
          </a:p>
          <a:p>
            <a:r>
              <a:rPr lang="en-US" dirty="0" err="1"/>
              <a:t>CystC</a:t>
            </a:r>
            <a:r>
              <a:rPr lang="en-US" dirty="0"/>
              <a:t> associated with lesion size in acute stroke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Epidemiological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2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46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CystC</a:t>
            </a:r>
            <a:r>
              <a:rPr lang="en-US" dirty="0" smtClean="0"/>
              <a:t> is associated with a higher risk of CVD, stroke and mortality in high-risk populations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meta-analyzed</a:t>
            </a:r>
            <a:endParaRPr lang="en-US" dirty="0"/>
          </a:p>
        </p:txBody>
      </p:sp>
      <p:pic>
        <p:nvPicPr>
          <p:cNvPr id="7" name="Picture 6" descr="20923994 Lee M ea Impact of elevated cystatin C level on CVD risk in predominantly high cardiovascular risk populations, a meta-analysis - Circ Cardiovasc Qual Outcomes 20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8421" r="37312" b="65550"/>
          <a:stretch/>
        </p:blipFill>
        <p:spPr>
          <a:xfrm>
            <a:off x="1257300" y="2133600"/>
            <a:ext cx="6629400" cy="4195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056" y="6324600"/>
            <a:ext cx="172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Lee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Circ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CQO 2010</a:t>
            </a:r>
          </a:p>
        </p:txBody>
      </p:sp>
    </p:spTree>
    <p:extLst>
      <p:ext uri="{BB962C8B-B14F-4D97-AF65-F5344CB8AC3E}">
        <p14:creationId xmlns:p14="http://schemas.microsoft.com/office/powerpoint/2010/main" val="211216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47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2 observational studies and 5 clinical trials focused on</a:t>
            </a:r>
          </a:p>
          <a:p>
            <a:pPr lvl="1">
              <a:lnSpc>
                <a:spcPts val="2800"/>
              </a:lnSpc>
            </a:pPr>
            <a:r>
              <a:rPr lang="en-US" sz="2000" dirty="0" smtClean="0"/>
              <a:t>Biomarker for diagnosis and prognosis</a:t>
            </a:r>
          </a:p>
          <a:p>
            <a:pPr lvl="1">
              <a:lnSpc>
                <a:spcPts val="2800"/>
              </a:lnSpc>
            </a:pPr>
            <a:r>
              <a:rPr lang="en-US" sz="2000" dirty="0" smtClean="0"/>
              <a:t>Marker of efficacy (treatment)</a:t>
            </a:r>
          </a:p>
          <a:p>
            <a:pPr lvl="1">
              <a:lnSpc>
                <a:spcPts val="2800"/>
              </a:lnSpc>
            </a:pPr>
            <a:r>
              <a:rPr lang="en-US" sz="2000" dirty="0" smtClean="0"/>
              <a:t>At least one drug in development</a:t>
            </a:r>
            <a:r>
              <a:rPr lang="en-US" sz="2000" dirty="0"/>
              <a:t>: “RO4905417/INCLACUMAB” </a:t>
            </a:r>
            <a:r>
              <a:rPr lang="en-US" sz="2000" dirty="0" smtClean="0"/>
              <a:t>to reduce damage during PCI (Roche)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Patents</a:t>
            </a:r>
          </a:p>
          <a:p>
            <a:pPr lvl="1">
              <a:lnSpc>
                <a:spcPts val="2800"/>
              </a:lnSpc>
            </a:pPr>
            <a:r>
              <a:rPr lang="en-US" sz="2000" dirty="0" err="1" smtClean="0"/>
              <a:t>Cavadis</a:t>
            </a:r>
            <a:r>
              <a:rPr lang="en-US" sz="2000" dirty="0" smtClean="0"/>
              <a:t> B.V.: </a:t>
            </a:r>
            <a:r>
              <a:rPr lang="en-US" sz="2000" dirty="0" err="1" smtClean="0"/>
              <a:t>exosome</a:t>
            </a:r>
            <a:r>
              <a:rPr lang="en-US" sz="2000" dirty="0" smtClean="0"/>
              <a:t> derived biomarker for adverse cardiovascular events (several patents [pending])</a:t>
            </a:r>
          </a:p>
          <a:p>
            <a:pPr lvl="1">
              <a:lnSpc>
                <a:spcPts val="2800"/>
              </a:lnSpc>
            </a:pPr>
            <a:r>
              <a:rPr lang="en-US" sz="2000" dirty="0" smtClean="0"/>
              <a:t>Biomarker for peripheral artery </a:t>
            </a:r>
            <a:r>
              <a:rPr lang="en-US" sz="2000" dirty="0"/>
              <a:t>disease (2469279)</a:t>
            </a:r>
            <a:endParaRPr lang="en-US" sz="2000" dirty="0" smtClean="0"/>
          </a:p>
          <a:p>
            <a:pPr lvl="1">
              <a:lnSpc>
                <a:spcPts val="2800"/>
              </a:lnSpc>
            </a:pPr>
            <a:r>
              <a:rPr lang="en-US" sz="2000" dirty="0" err="1" smtClean="0"/>
              <a:t>CystC</a:t>
            </a:r>
            <a:r>
              <a:rPr lang="en-US" sz="2000" dirty="0" smtClean="0"/>
              <a:t> as a “drug” for the treatment </a:t>
            </a:r>
            <a:r>
              <a:rPr lang="en-US" sz="2000" dirty="0"/>
              <a:t>of atherosclerosis (WO/2001/</a:t>
            </a:r>
            <a:r>
              <a:rPr lang="en-US" sz="2000" dirty="0" smtClean="0"/>
              <a:t>030370)</a:t>
            </a:r>
          </a:p>
          <a:p>
            <a:pPr lvl="1">
              <a:lnSpc>
                <a:spcPts val="2800"/>
              </a:lnSpc>
            </a:pPr>
            <a:r>
              <a:rPr lang="en-US" sz="2000" dirty="0" smtClean="0"/>
              <a:t>Roche: selection of therapy in heart </a:t>
            </a:r>
            <a:r>
              <a:rPr lang="en-US" sz="2000" dirty="0"/>
              <a:t>failure (WO/2014/086833</a:t>
            </a:r>
            <a:r>
              <a:rPr lang="en-US" sz="2000" dirty="0" smtClean="0"/>
              <a:t>)</a:t>
            </a:r>
          </a:p>
          <a:p>
            <a:pPr lvl="1">
              <a:lnSpc>
                <a:spcPts val="2800"/>
              </a:lnSpc>
            </a:pPr>
            <a:r>
              <a:rPr lang="en-US" sz="2000" dirty="0" smtClean="0"/>
              <a:t>Siemens: biomarker for </a:t>
            </a:r>
            <a:r>
              <a:rPr lang="en-US" sz="2000" dirty="0"/>
              <a:t>pulmonary hypertension (WO/2014/052803)</a:t>
            </a:r>
            <a:endParaRPr lang="en-US" sz="2000" dirty="0" smtClean="0"/>
          </a:p>
          <a:p>
            <a:pPr lvl="1">
              <a:lnSpc>
                <a:spcPts val="2800"/>
              </a:lnSpc>
            </a:pP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48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large body of evidence </a:t>
            </a:r>
            <a:r>
              <a:rPr lang="en-US" dirty="0" smtClean="0"/>
              <a:t>from human and murine experiments and specimens that </a:t>
            </a:r>
            <a:r>
              <a:rPr lang="en-US" dirty="0" err="1" smtClean="0"/>
              <a:t>CystC</a:t>
            </a:r>
            <a:r>
              <a:rPr lang="en-US" dirty="0" smtClean="0"/>
              <a:t> is involved in atherosclerosis</a:t>
            </a:r>
          </a:p>
          <a:p>
            <a:endParaRPr lang="en-US" dirty="0"/>
          </a:p>
          <a:p>
            <a:r>
              <a:rPr lang="en-US" dirty="0" smtClean="0"/>
              <a:t>Epidemiological studies show </a:t>
            </a:r>
            <a:r>
              <a:rPr lang="en-US" dirty="0"/>
              <a:t>that </a:t>
            </a:r>
            <a:r>
              <a:rPr lang="en-US" dirty="0" err="1" smtClean="0"/>
              <a:t>CystC</a:t>
            </a:r>
            <a:r>
              <a:rPr lang="en-US" dirty="0" smtClean="0"/>
              <a:t> </a:t>
            </a:r>
            <a:r>
              <a:rPr lang="en-US" dirty="0"/>
              <a:t>is associated with </a:t>
            </a:r>
            <a:r>
              <a:rPr lang="en-US" dirty="0" smtClean="0"/>
              <a:t>increased risk CVD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Plaque </a:t>
            </a:r>
            <a:r>
              <a:rPr lang="en-US" dirty="0" err="1" smtClean="0"/>
              <a:t>CystC</a:t>
            </a:r>
            <a:r>
              <a:rPr lang="en-US" dirty="0" smtClean="0"/>
              <a:t> </a:t>
            </a:r>
            <a:r>
              <a:rPr lang="en-US" dirty="0"/>
              <a:t>and the </a:t>
            </a:r>
            <a:r>
              <a:rPr lang="en-US" dirty="0" smtClean="0"/>
              <a:t>percentage of </a:t>
            </a:r>
            <a:r>
              <a:rPr lang="en-US" dirty="0"/>
              <a:t>SMCs in plaques </a:t>
            </a:r>
            <a:r>
              <a:rPr lang="en-US" dirty="0" smtClean="0"/>
              <a:t>are correlated</a:t>
            </a:r>
          </a:p>
          <a:p>
            <a:endParaRPr lang="en-US" b="1" dirty="0">
              <a:solidFill>
                <a:schemeClr val="accent4"/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accent4"/>
                </a:solidFill>
              </a:rPr>
              <a:t>Is </a:t>
            </a:r>
            <a:r>
              <a:rPr lang="en-US" sz="2800" b="1" dirty="0" err="1" smtClean="0">
                <a:solidFill>
                  <a:schemeClr val="accent4"/>
                </a:solidFill>
              </a:rPr>
              <a:t>CystC</a:t>
            </a:r>
            <a:r>
              <a:rPr lang="en-US" sz="2800" b="1" dirty="0" smtClean="0">
                <a:solidFill>
                  <a:schemeClr val="accent4"/>
                </a:solidFill>
              </a:rPr>
              <a:t> causal to cardiovascular disease?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Fulfilling assumptions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Cystatin C and Cardiovascular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36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8153400" y="5562600"/>
            <a:ext cx="914400" cy="100852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4079304" y="6377553"/>
            <a:ext cx="5029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International </a:t>
            </a:r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HapMap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Project.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426:789-796; 2003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Pe’er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I.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32(4):381-385; 2008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Dudbridge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32(3):227-234; 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2008</a:t>
            </a:r>
            <a:endParaRPr lang="en-US" sz="900" dirty="0" smtClean="0">
              <a:solidFill>
                <a:schemeClr val="tx1">
                  <a:lumMod val="1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152399" y="350838"/>
            <a:ext cx="8806405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/>
              <a:t>These genetic variants, </a:t>
            </a:r>
            <a:r>
              <a:rPr lang="en-US" i="1" dirty="0"/>
              <a:t>i.e.</a:t>
            </a:r>
            <a:r>
              <a:rPr lang="en-US" dirty="0"/>
              <a:t> single-nucleotide polymorphisms (SNPs), are </a:t>
            </a:r>
            <a:r>
              <a:rPr lang="en-US" dirty="0" smtClean="0"/>
              <a:t>correlated</a:t>
            </a:r>
            <a:r>
              <a:rPr lang="mr-IN" dirty="0" smtClean="0"/>
              <a:t>…</a:t>
            </a:r>
            <a:endParaRPr lang="en-US" kern="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946" y="1987205"/>
            <a:ext cx="5784112" cy="404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4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Fulfilling assumptions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6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GWAS: locus with </a:t>
            </a:r>
            <a:r>
              <a:rPr lang="en-US" i="1" dirty="0" smtClean="0"/>
              <a:t>CST3</a:t>
            </a:r>
            <a:r>
              <a:rPr lang="en-US" dirty="0" smtClean="0"/>
              <a:t> pops up (naturally)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7756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>
                <a:latin typeface="Calibri" pitchFamily="34" charset="0"/>
              </a:rPr>
              <a:t>Four Genome–Wide Association Study Meta-Analyses of </a:t>
            </a:r>
            <a:r>
              <a:rPr lang="en-US" sz="1800" dirty="0" err="1" smtClean="0">
                <a:latin typeface="Calibri" pitchFamily="34" charset="0"/>
              </a:rPr>
              <a:t>eGFR</a:t>
            </a:r>
            <a:r>
              <a:rPr lang="en-US" sz="1800" dirty="0" smtClean="0">
                <a:latin typeface="Calibri" pitchFamily="34" charset="0"/>
              </a:rPr>
              <a:t> and CKD revealed a region containing </a:t>
            </a:r>
            <a:r>
              <a:rPr lang="en-US" sz="1800" i="1" dirty="0" smtClean="0">
                <a:latin typeface="Calibri" pitchFamily="34" charset="0"/>
              </a:rPr>
              <a:t>CST3</a:t>
            </a:r>
            <a:r>
              <a:rPr lang="en-US" sz="1800" dirty="0" smtClean="0">
                <a:latin typeface="Calibri" pitchFamily="34" charset="0"/>
              </a:rPr>
              <a:t> (</a:t>
            </a:r>
            <a:r>
              <a:rPr lang="en-US" sz="1800" dirty="0" err="1" smtClean="0">
                <a:latin typeface="Calibri" pitchFamily="34" charset="0"/>
              </a:rPr>
              <a:t>Cystatin</a:t>
            </a:r>
            <a:r>
              <a:rPr lang="en-US" sz="1800" dirty="0" smtClean="0">
                <a:latin typeface="Calibri" pitchFamily="34" charset="0"/>
              </a:rPr>
              <a:t> C) as significantly associated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>
                <a:latin typeface="Calibri" pitchFamily="34" charset="0"/>
              </a:rPr>
              <a:t>Identification of three loci associated with </a:t>
            </a:r>
            <a:r>
              <a:rPr lang="en-US" sz="1600" dirty="0" err="1" smtClean="0">
                <a:latin typeface="Calibri" pitchFamily="34" charset="0"/>
              </a:rPr>
              <a:t>eGFRcys</a:t>
            </a:r>
            <a:r>
              <a:rPr lang="en-US" sz="1600" dirty="0" smtClean="0">
                <a:latin typeface="Calibri" pitchFamily="34" charset="0"/>
              </a:rPr>
              <a:t> aka </a:t>
            </a:r>
            <a:r>
              <a:rPr lang="en-US" sz="1600" dirty="0" err="1" smtClean="0">
                <a:latin typeface="Calibri" pitchFamily="34" charset="0"/>
              </a:rPr>
              <a:t>CystC</a:t>
            </a:r>
            <a:r>
              <a:rPr lang="en-US" sz="1600" dirty="0" smtClean="0">
                <a:latin typeface="Calibri" pitchFamily="34" charset="0"/>
              </a:rPr>
              <a:t> expression: </a:t>
            </a:r>
            <a:r>
              <a:rPr lang="en-US" sz="1600" i="1" dirty="0" smtClean="0">
                <a:latin typeface="Calibri" pitchFamily="34" charset="0"/>
              </a:rPr>
              <a:t>STC1</a:t>
            </a:r>
            <a:r>
              <a:rPr lang="en-US" sz="1600" dirty="0" smtClean="0">
                <a:latin typeface="Calibri" pitchFamily="34" charset="0"/>
              </a:rPr>
              <a:t>, </a:t>
            </a:r>
            <a:r>
              <a:rPr lang="en-US" sz="1600" i="1" dirty="0" smtClean="0">
                <a:latin typeface="Calibri" pitchFamily="34" charset="0"/>
              </a:rPr>
              <a:t>UMOD</a:t>
            </a:r>
            <a:r>
              <a:rPr lang="en-US" sz="1600" dirty="0" smtClean="0">
                <a:latin typeface="Calibri" pitchFamily="34" charset="0"/>
              </a:rPr>
              <a:t>, </a:t>
            </a:r>
            <a:r>
              <a:rPr lang="en-US" sz="1600" i="1" dirty="0" smtClean="0">
                <a:latin typeface="Calibri" pitchFamily="34" charset="0"/>
              </a:rPr>
              <a:t>CST3</a:t>
            </a:r>
          </a:p>
          <a:p>
            <a:pPr>
              <a:lnSpc>
                <a:spcPts val="2600"/>
              </a:lnSpc>
            </a:pPr>
            <a:endParaRPr lang="en-US" sz="1800" dirty="0" smtClean="0">
              <a:latin typeface="Calibri" pitchFamily="34" charset="0"/>
            </a:endParaRPr>
          </a:p>
          <a:p>
            <a:pPr>
              <a:lnSpc>
                <a:spcPts val="2600"/>
              </a:lnSpc>
            </a:pPr>
            <a:endParaRPr lang="en-US" sz="1800" dirty="0" smtClean="0"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909255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7651" y="2438400"/>
            <a:ext cx="316880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i="0" kern="1200" spc="300">
                <a:solidFill>
                  <a:schemeClr val="tx1">
                    <a:lumMod val="7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51</a:t>
            </a:fld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63056" y="6324600"/>
            <a:ext cx="204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Köttgen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Nat Genet 2009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96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3100"/>
              </a:lnSpc>
            </a:pPr>
            <a:r>
              <a:rPr lang="en-US" sz="2200" dirty="0" smtClean="0"/>
              <a:t>One GWAS on </a:t>
            </a:r>
            <a:r>
              <a:rPr lang="en-US" sz="2200" dirty="0" err="1" smtClean="0"/>
              <a:t>CystC</a:t>
            </a:r>
            <a:r>
              <a:rPr lang="en-US" sz="2200" dirty="0" smtClean="0"/>
              <a:t>, rs1158167 in Framingham Heart Study</a:t>
            </a:r>
          </a:p>
          <a:p>
            <a:pPr>
              <a:lnSpc>
                <a:spcPts val="3100"/>
              </a:lnSpc>
            </a:pPr>
            <a:r>
              <a:rPr lang="en-US" sz="2200" dirty="0" smtClean="0"/>
              <a:t>Three (meta-analyses of) GWAS on </a:t>
            </a:r>
            <a:r>
              <a:rPr lang="en-US" sz="2200" dirty="0" err="1" smtClean="0"/>
              <a:t>eGFR</a:t>
            </a:r>
            <a:r>
              <a:rPr lang="en-US" sz="2200" baseline="-25000" dirty="0" err="1" smtClean="0"/>
              <a:t>CystC</a:t>
            </a:r>
            <a:endParaRPr lang="en-US" sz="2200" baseline="-25000" dirty="0" smtClean="0"/>
          </a:p>
          <a:p>
            <a:pPr lvl="1">
              <a:lnSpc>
                <a:spcPts val="3100"/>
              </a:lnSpc>
            </a:pPr>
            <a:r>
              <a:rPr lang="en-US" sz="2000" dirty="0" smtClean="0"/>
              <a:t>rs911119, rs13038305 </a:t>
            </a:r>
          </a:p>
          <a:p>
            <a:pPr lvl="1">
              <a:lnSpc>
                <a:spcPts val="3100"/>
              </a:lnSpc>
            </a:pPr>
            <a:r>
              <a:rPr lang="en-US" sz="2000" dirty="0" err="1" smtClean="0"/>
              <a:t>eGFR</a:t>
            </a:r>
            <a:r>
              <a:rPr lang="en-US" sz="2000" baseline="-25000" dirty="0" err="1" smtClean="0"/>
              <a:t>CystC</a:t>
            </a:r>
            <a:r>
              <a:rPr lang="en-US" sz="2000" dirty="0" smtClean="0"/>
              <a:t> = 76.7 x (serum </a:t>
            </a:r>
            <a:r>
              <a:rPr lang="en-US" sz="2000" dirty="0" err="1"/>
              <a:t>CystC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-1.19</a:t>
            </a:r>
          </a:p>
          <a:p>
            <a:pPr lvl="2">
              <a:lnSpc>
                <a:spcPts val="3100"/>
              </a:lnSpc>
            </a:pPr>
            <a:r>
              <a:rPr lang="en-US" sz="1800" dirty="0" smtClean="0"/>
              <a:t>Log linear relation between serum </a:t>
            </a:r>
            <a:r>
              <a:rPr lang="en-US" sz="1800" dirty="0" err="1"/>
              <a:t>CystC</a:t>
            </a:r>
            <a:r>
              <a:rPr lang="en-US" sz="1800" dirty="0"/>
              <a:t> </a:t>
            </a:r>
            <a:r>
              <a:rPr lang="en-US" sz="1800" dirty="0" smtClean="0"/>
              <a:t>and </a:t>
            </a:r>
            <a:r>
              <a:rPr lang="en-US" sz="1800" dirty="0" err="1" smtClean="0"/>
              <a:t>eGFR</a:t>
            </a:r>
            <a:endParaRPr lang="en-US" sz="1800" dirty="0" smtClean="0"/>
          </a:p>
          <a:p>
            <a:pPr>
              <a:lnSpc>
                <a:spcPts val="3100"/>
              </a:lnSpc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52</a:t>
            </a:fld>
            <a:endParaRPr lang="en-US" dirty="0" smtClean="0"/>
          </a:p>
        </p:txBody>
      </p:sp>
      <p:pic>
        <p:nvPicPr>
          <p:cNvPr id="7" name="Picture 6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 rot="2560212">
            <a:off x="6907154" y="624729"/>
            <a:ext cx="489471" cy="56318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13" y="3050536"/>
            <a:ext cx="7864374" cy="32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53</a:t>
            </a:fld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selection</a:t>
            </a:r>
            <a:endParaRPr lang="en-US" dirty="0"/>
          </a:p>
        </p:txBody>
      </p:sp>
      <p:pic>
        <p:nvPicPr>
          <p:cNvPr id="7" name="Picture 6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 rot="2560212">
            <a:off x="6907154" y="624729"/>
            <a:ext cx="489471" cy="56318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56" y="1247000"/>
            <a:ext cx="7596089" cy="50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4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54</a:t>
            </a:fld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selection</a:t>
            </a:r>
            <a:endParaRPr lang="en-US" dirty="0"/>
          </a:p>
        </p:txBody>
      </p:sp>
      <p:pic>
        <p:nvPicPr>
          <p:cNvPr id="7" name="Picture 6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 rot="2560212">
            <a:off x="6907154" y="624729"/>
            <a:ext cx="489471" cy="56318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09" y="1219200"/>
            <a:ext cx="6788782" cy="50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3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Studies &amp; Confounding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Fulfilling assumptions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4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56</a:t>
            </a:fld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Studies included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04" y="1491996"/>
            <a:ext cx="6148992" cy="4864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58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57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Serum </a:t>
            </a:r>
            <a:r>
              <a:rPr lang="en-US" dirty="0" err="1" smtClean="0"/>
              <a:t>cystatin</a:t>
            </a:r>
            <a:r>
              <a:rPr lang="en-US" dirty="0" smtClean="0"/>
              <a:t> C vs. risk factors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60" y="1219200"/>
            <a:ext cx="6941080" cy="4991338"/>
          </a:xfrm>
          <a:prstGeom prst="rect">
            <a:avLst/>
          </a:prstGeom>
        </p:spPr>
      </p:pic>
      <p:pic>
        <p:nvPicPr>
          <p:cNvPr id="12" name="Picture 11" descr="MR_rel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 rot="2998418">
            <a:off x="7942090" y="86539"/>
            <a:ext cx="480962" cy="1127189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26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 rot="4110824">
            <a:off x="7541280" y="-303962"/>
            <a:ext cx="568112" cy="1915285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7" y="1171562"/>
            <a:ext cx="7527227" cy="512844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58</a:t>
            </a:fld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Cystatin</a:t>
            </a:r>
            <a:r>
              <a:rPr lang="en-US" dirty="0" smtClean="0"/>
              <a:t> C variant vs. risk factors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20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59</a:t>
            </a:fld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400" y="5334000"/>
            <a:ext cx="8077200" cy="104732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 smtClean="0">
                <a:solidFill>
                  <a:srgbClr val="171717"/>
                </a:solidFill>
              </a:rPr>
              <a:t>Per minor allele there is</a:t>
            </a:r>
            <a:r>
              <a:rPr lang="en-US" sz="1800" dirty="0" smtClean="0"/>
              <a:t> 6.13%</a:t>
            </a:r>
            <a:r>
              <a:rPr lang="en-US" sz="1800" dirty="0" smtClean="0">
                <a:solidFill>
                  <a:srgbClr val="171717"/>
                </a:solidFill>
              </a:rPr>
              <a:t> decrease in </a:t>
            </a:r>
            <a:r>
              <a:rPr lang="en-US" sz="1800" dirty="0" err="1" smtClean="0">
                <a:solidFill>
                  <a:srgbClr val="171717"/>
                </a:solidFill>
              </a:rPr>
              <a:t>CystC</a:t>
            </a:r>
            <a:r>
              <a:rPr lang="en-US" sz="1800" dirty="0" smtClean="0">
                <a:solidFill>
                  <a:srgbClr val="171717"/>
                </a:solidFill>
              </a:rPr>
              <a:t> [mg/L]</a:t>
            </a:r>
          </a:p>
          <a:p>
            <a:pPr>
              <a:lnSpc>
                <a:spcPts val="2400"/>
              </a:lnSpc>
            </a:pPr>
            <a:r>
              <a:rPr lang="en-US" sz="1800" dirty="0" smtClean="0"/>
              <a:t>β = -0.09 [-0.10 – -0.09], p = 5.95x10</a:t>
            </a:r>
            <a:r>
              <a:rPr lang="en-US" sz="1800" baseline="30000" dirty="0" smtClean="0"/>
              <a:t>-163 </a:t>
            </a:r>
            <a:r>
              <a:rPr lang="en-US" sz="1800" dirty="0" smtClean="0"/>
              <a:t>, N = </a:t>
            </a:r>
            <a:r>
              <a:rPr lang="is-IS" sz="1800" dirty="0" smtClean="0"/>
              <a:t>29,805</a:t>
            </a:r>
          </a:p>
          <a:p>
            <a:pPr>
              <a:lnSpc>
                <a:spcPts val="2400"/>
              </a:lnSpc>
            </a:pPr>
            <a:r>
              <a:rPr lang="en-US" sz="1800" dirty="0" smtClean="0"/>
              <a:t>This explains ≈2.75% of the phenotypic variation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vs. </a:t>
            </a:r>
            <a:r>
              <a:rPr lang="en-US" dirty="0" err="1" smtClean="0"/>
              <a:t>cystatin</a:t>
            </a:r>
            <a:r>
              <a:rPr lang="en-US" dirty="0" smtClean="0"/>
              <a:t> C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 bwMode="auto">
          <a:xfrm rot="5400000">
            <a:off x="7349162" y="262564"/>
            <a:ext cx="381001" cy="1227473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0" name="Picture 9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56" y="1262675"/>
            <a:ext cx="6189509" cy="3606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565" y="1941967"/>
            <a:ext cx="2641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8153400" y="5562600"/>
            <a:ext cx="914400" cy="100852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4079304" y="6377553"/>
            <a:ext cx="5029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International </a:t>
            </a:r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HapMap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Project.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426:789-796; 2003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Pe’er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I.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32(4):381-385; 2008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Dudbridge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32(3):227-234; 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2008</a:t>
            </a:r>
            <a:endParaRPr lang="en-US" sz="900" dirty="0" smtClean="0">
              <a:solidFill>
                <a:schemeClr val="tx1">
                  <a:lumMod val="1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3445" t="5227" r="14296" b="27229"/>
          <a:stretch/>
        </p:blipFill>
        <p:spPr>
          <a:xfrm>
            <a:off x="1511660" y="1988840"/>
            <a:ext cx="6120680" cy="3580036"/>
          </a:xfrm>
          <a:prstGeom prst="rect">
            <a:avLst/>
          </a:prstGeom>
        </p:spPr>
      </p:pic>
      <p:sp>
        <p:nvSpPr>
          <p:cNvPr id="32" name="Title 3"/>
          <p:cNvSpPr txBox="1">
            <a:spLocks/>
          </p:cNvSpPr>
          <p:nvPr/>
        </p:nvSpPr>
        <p:spPr>
          <a:xfrm>
            <a:off x="152399" y="350838"/>
            <a:ext cx="8806405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mr-IN" dirty="0" smtClean="0"/>
              <a:t>…</a:t>
            </a:r>
            <a:r>
              <a:rPr lang="en-US" dirty="0" smtClean="0"/>
              <a:t>and form </a:t>
            </a:r>
            <a:r>
              <a:rPr lang="en-US" i="1" dirty="0" smtClean="0"/>
              <a:t>haplotypes</a:t>
            </a:r>
            <a:r>
              <a:rPr lang="mr-IN" dirty="0" smtClean="0"/>
              <a:t>…</a:t>
            </a:r>
            <a:endParaRPr lang="en-US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151200" y="5949281"/>
            <a:ext cx="8807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+mn-lt"/>
              </a:rPr>
              <a:t>~ 1 million uncorrelated variants – thus p &lt; 5x10</a:t>
            </a:r>
            <a:r>
              <a:rPr lang="en-US" baseline="30000" dirty="0" smtClean="0">
                <a:solidFill>
                  <a:schemeClr val="tx1">
                    <a:lumMod val="10000"/>
                  </a:schemeClr>
                </a:solidFill>
                <a:latin typeface="+mn-lt"/>
              </a:rPr>
              <a:t>-8</a:t>
            </a:r>
            <a:endParaRPr lang="en-US" baseline="30000" dirty="0">
              <a:solidFill>
                <a:schemeClr val="tx1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0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8028384" y="5589240"/>
            <a:ext cx="1115616" cy="92924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02" y="3501008"/>
            <a:ext cx="8600397" cy="25755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60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Minimally adjusted model: age + sex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analysis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 bwMode="auto">
          <a:xfrm rot="5400000">
            <a:off x="8343901" y="266701"/>
            <a:ext cx="304798" cy="129540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1" name="Picture 10" descr="MR_rel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45723" y="4509120"/>
            <a:ext cx="7782661" cy="99648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941924" y="4309818"/>
            <a:ext cx="1003016" cy="947981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098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8028384" y="5589240"/>
            <a:ext cx="1115616" cy="92924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02" y="3501008"/>
            <a:ext cx="8600397" cy="25755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61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Minimally adjusted model: age + sex</a:t>
            </a:r>
          </a:p>
          <a:p>
            <a:r>
              <a:rPr lang="en-US" dirty="0"/>
              <a:t>Fully adjusted model: age + sex + HDL + systolic blood pressure + BMI + smoking status + CKDEPI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analysis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 bwMode="auto">
          <a:xfrm rot="5400000">
            <a:off x="8343901" y="266701"/>
            <a:ext cx="304798" cy="129540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1" name="Picture 10" descr="MR_rel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245723" y="5013176"/>
            <a:ext cx="7782661" cy="492424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630971" y="4644921"/>
            <a:ext cx="973477" cy="6096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941924" y="4309818"/>
            <a:ext cx="1003016" cy="947981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95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028384" y="5589240"/>
            <a:ext cx="1115616" cy="92924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62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Minimally adjusted model: age + sex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Fully adjusted model: age + sex + HDL + systolic blood pressure + BMI + smoking status +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CKDEPI</a:t>
            </a:r>
          </a:p>
          <a:p>
            <a:r>
              <a:rPr lang="en-US" dirty="0" smtClean="0"/>
              <a:t>Causal effect: </a:t>
            </a:r>
            <a:r>
              <a:rPr lang="en-US" i="1" dirty="0" smtClean="0"/>
              <a:t>nada</a:t>
            </a:r>
            <a:r>
              <a:rPr lang="en-US" dirty="0" smtClean="0"/>
              <a:t>, </a:t>
            </a:r>
            <a:r>
              <a:rPr lang="en-US" i="1" dirty="0" smtClean="0"/>
              <a:t>nothing</a:t>
            </a:r>
            <a:r>
              <a:rPr lang="en-US" dirty="0" smtClean="0"/>
              <a:t>, </a:t>
            </a:r>
            <a:r>
              <a:rPr lang="en-US" i="1" dirty="0" err="1" smtClean="0"/>
              <a:t>niets</a:t>
            </a:r>
            <a:r>
              <a:rPr lang="en-US" dirty="0" smtClean="0"/>
              <a:t>, </a:t>
            </a:r>
            <a:r>
              <a:rPr lang="en-US" i="1" dirty="0" err="1" smtClean="0"/>
              <a:t>rien</a:t>
            </a:r>
            <a:r>
              <a:rPr lang="en-US" dirty="0" smtClean="0"/>
              <a:t>, </a:t>
            </a:r>
            <a:r>
              <a:rPr lang="en-US" i="1" dirty="0" err="1" smtClean="0"/>
              <a:t>nichts</a:t>
            </a:r>
            <a:r>
              <a:rPr lang="en-US" i="1" dirty="0" smtClean="0"/>
              <a:t>, </a:t>
            </a:r>
            <a:r>
              <a:rPr lang="ru-RU" i="1" dirty="0" smtClean="0"/>
              <a:t>ничего</a:t>
            </a:r>
            <a:endParaRPr lang="en-US" i="1" dirty="0" smtClean="0"/>
          </a:p>
          <a:p>
            <a:r>
              <a:rPr lang="en-US" i="1" dirty="0" smtClean="0"/>
              <a:t>Interaction analysis</a:t>
            </a:r>
            <a:r>
              <a:rPr lang="en-US" dirty="0" smtClean="0"/>
              <a:t>: significant – models are different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Mendelian randomization analysis</a:t>
            </a:r>
            <a:endParaRPr lang="en-US" dirty="0"/>
          </a:p>
        </p:txBody>
      </p:sp>
      <p:pic>
        <p:nvPicPr>
          <p:cNvPr id="11" name="Picture 10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5" name="Curved Up Arrow 4"/>
          <p:cNvSpPr/>
          <p:nvPr/>
        </p:nvSpPr>
        <p:spPr bwMode="auto">
          <a:xfrm>
            <a:off x="7162800" y="991704"/>
            <a:ext cx="1905000" cy="233156"/>
          </a:xfrm>
          <a:prstGeom prst="curvedUpArrow">
            <a:avLst>
              <a:gd name="adj1" fmla="val 25000"/>
              <a:gd name="adj2" fmla="val 109298"/>
              <a:gd name="adj3" fmla="val 25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2" y="3501008"/>
            <a:ext cx="8600397" cy="25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5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63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outcomes</a:t>
            </a:r>
            <a:endParaRPr lang="en-US" dirty="0"/>
          </a:p>
        </p:txBody>
      </p:sp>
      <p:pic>
        <p:nvPicPr>
          <p:cNvPr id="11" name="Picture 10" descr="MR_rel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2"/>
          <a:stretch/>
        </p:blipFill>
        <p:spPr>
          <a:xfrm>
            <a:off x="6934200" y="228600"/>
            <a:ext cx="2209800" cy="879682"/>
          </a:xfrm>
          <a:prstGeom prst="rect">
            <a:avLst/>
          </a:prstGeom>
        </p:spPr>
      </p:pic>
      <p:sp>
        <p:nvSpPr>
          <p:cNvPr id="5" name="Curved Up Arrow 4"/>
          <p:cNvSpPr/>
          <p:nvPr/>
        </p:nvSpPr>
        <p:spPr bwMode="auto">
          <a:xfrm>
            <a:off x="7162800" y="991704"/>
            <a:ext cx="1905000" cy="233156"/>
          </a:xfrm>
          <a:prstGeom prst="curvedUpArrow">
            <a:avLst>
              <a:gd name="adj1" fmla="val 25000"/>
              <a:gd name="adj2" fmla="val 109298"/>
              <a:gd name="adj3" fmla="val 25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84" y="1219199"/>
            <a:ext cx="6509032" cy="50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7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Fulfilling assumptions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 descr="Screen Shot 2013-06-03 at 11.27.3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1" b="-616"/>
          <a:stretch/>
        </p:blipFill>
        <p:spPr>
          <a:xfrm>
            <a:off x="388922" y="2867470"/>
            <a:ext cx="8229600" cy="2375893"/>
          </a:xfrm>
          <a:prstGeom prst="rect">
            <a:avLst/>
          </a:prstGeom>
        </p:spPr>
      </p:pic>
      <p:sp>
        <p:nvSpPr>
          <p:cNvPr id="5" name="Right Bracket 4"/>
          <p:cNvSpPr/>
          <p:nvPr/>
        </p:nvSpPr>
        <p:spPr>
          <a:xfrm rot="5400000">
            <a:off x="3543597" y="4075921"/>
            <a:ext cx="341380" cy="600805"/>
          </a:xfrm>
          <a:prstGeom prst="rightBracket">
            <a:avLst>
              <a:gd name="adj" fmla="val 60334"/>
            </a:avLst>
          </a:prstGeom>
          <a:noFill/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Light"/>
              <a:cs typeface="Helvetica Light"/>
            </a:endParaRPr>
          </a:p>
        </p:txBody>
      </p: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3714287" y="4547014"/>
            <a:ext cx="0" cy="587133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4360" y="5120494"/>
            <a:ext cx="2184997" cy="578882"/>
          </a:xfrm>
          <a:prstGeom prst="roundRect">
            <a:avLst/>
          </a:prstGeom>
          <a:noFill/>
          <a:ln>
            <a:solidFill>
              <a:srgbClr val="7030A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64A2"/>
                </a:solidFill>
                <a:latin typeface="Helvetica Light"/>
                <a:cs typeface="Helvetica Light"/>
              </a:rPr>
              <a:t>Sample size</a:t>
            </a:r>
            <a:endParaRPr lang="en-US" sz="2800" dirty="0">
              <a:solidFill>
                <a:srgbClr val="8064A2"/>
              </a:solidFill>
              <a:latin typeface="Helvetica Light"/>
              <a:cs typeface="Helvetica Light"/>
            </a:endParaRPr>
          </a:p>
        </p:txBody>
      </p:sp>
      <p:sp>
        <p:nvSpPr>
          <p:cNvPr id="12" name="Right Bracket 11"/>
          <p:cNvSpPr/>
          <p:nvPr/>
        </p:nvSpPr>
        <p:spPr>
          <a:xfrm rot="16200000">
            <a:off x="4253287" y="3202726"/>
            <a:ext cx="360000" cy="648000"/>
          </a:xfrm>
          <a:prstGeom prst="rightBracket">
            <a:avLst>
              <a:gd name="adj" fmla="val 46265"/>
            </a:avLst>
          </a:prstGeom>
          <a:noFill/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Light"/>
              <a:cs typeface="Helvetica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449082" y="3099597"/>
            <a:ext cx="1" cy="247128"/>
          </a:xfrm>
          <a:prstGeom prst="line">
            <a:avLst/>
          </a:prstGeom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23906" y="2583107"/>
            <a:ext cx="1895619" cy="578882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Helvetica Light"/>
                <a:cs typeface="Helvetica Light"/>
              </a:rPr>
              <a:t>Effect size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20" name="Right Bracket 19"/>
          <p:cNvSpPr/>
          <p:nvPr/>
        </p:nvSpPr>
        <p:spPr>
          <a:xfrm rot="5400000">
            <a:off x="6645563" y="4198791"/>
            <a:ext cx="341380" cy="600805"/>
          </a:xfrm>
          <a:prstGeom prst="rightBracket">
            <a:avLst>
              <a:gd name="adj" fmla="val 60334"/>
            </a:avLst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Light"/>
              <a:cs typeface="Helvetica Ligh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832113" y="4656230"/>
            <a:ext cx="0" cy="587133"/>
          </a:xfrm>
          <a:prstGeom prst="line">
            <a:avLst/>
          </a:prstGeom>
          <a:ln w="381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73097" y="5243363"/>
            <a:ext cx="2838600" cy="578882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Helvetica Light"/>
                <a:cs typeface="Helvetica Light"/>
              </a:rPr>
              <a:t>Allele frequency</a:t>
            </a:r>
            <a:endParaRPr lang="en-US" sz="2800" dirty="0">
              <a:solidFill>
                <a:schemeClr val="accent5"/>
              </a:solidFill>
              <a:latin typeface="Helvetica Light"/>
              <a:cs typeface="Helvetica Light"/>
            </a:endParaRPr>
          </a:p>
        </p:txBody>
      </p:sp>
      <p:sp>
        <p:nvSpPr>
          <p:cNvPr id="23" name="Right Bracket 22"/>
          <p:cNvSpPr/>
          <p:nvPr/>
        </p:nvSpPr>
        <p:spPr>
          <a:xfrm rot="16200000">
            <a:off x="7621930" y="3094440"/>
            <a:ext cx="341381" cy="883190"/>
          </a:xfrm>
          <a:prstGeom prst="rightBracket">
            <a:avLst>
              <a:gd name="adj" fmla="val 60334"/>
            </a:avLst>
          </a:prstGeom>
          <a:noFill/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Light"/>
              <a:cs typeface="Helvetica Ligh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7813545" y="2295469"/>
            <a:ext cx="1" cy="1064911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33420" y="1772249"/>
            <a:ext cx="3760114" cy="578882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LD with causal variant</a:t>
            </a:r>
            <a:endParaRPr lang="en-US" sz="2800" dirty="0">
              <a:solidFill>
                <a:schemeClr val="accent2"/>
              </a:solidFill>
              <a:latin typeface="Helvetica Light"/>
              <a:cs typeface="Helvetica Light"/>
            </a:endParaRPr>
          </a:p>
        </p:txBody>
      </p:sp>
      <p:sp>
        <p:nvSpPr>
          <p:cNvPr id="16" name="Right Bracket 15"/>
          <p:cNvSpPr/>
          <p:nvPr/>
        </p:nvSpPr>
        <p:spPr>
          <a:xfrm rot="16200000">
            <a:off x="1464435" y="2337662"/>
            <a:ext cx="341381" cy="2055361"/>
          </a:xfrm>
          <a:prstGeom prst="rightBracket">
            <a:avLst>
              <a:gd name="adj" fmla="val 60334"/>
            </a:avLst>
          </a:prstGeom>
          <a:noFill/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Light"/>
              <a:cs typeface="Helvetica Ligh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616182" y="2295469"/>
            <a:ext cx="1" cy="899183"/>
          </a:xfrm>
          <a:prstGeom prst="line">
            <a:avLst/>
          </a:prstGeom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280" y="1772249"/>
            <a:ext cx="4668095" cy="5788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Helvetica Light"/>
                <a:cs typeface="Helvetica Light"/>
              </a:rPr>
              <a:t>Power to detect association</a:t>
            </a:r>
            <a:endParaRPr lang="en-US" sz="2800" dirty="0">
              <a:solidFill>
                <a:schemeClr val="accent6"/>
              </a:solidFill>
              <a:latin typeface="Helvetica Light"/>
              <a:cs typeface="Helvetica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02" y="1418216"/>
            <a:ext cx="4206775" cy="5120607"/>
          </a:xfrm>
        </p:spPr>
      </p:pic>
    </p:spTree>
    <p:extLst>
      <p:ext uri="{BB962C8B-B14F-4D97-AF65-F5344CB8AC3E}">
        <p14:creationId xmlns:p14="http://schemas.microsoft.com/office/powerpoint/2010/main" val="920076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67</a:t>
            </a:fld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we have power?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72" y="1219199"/>
            <a:ext cx="5417056" cy="50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0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68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180904" cy="5162128"/>
          </a:xfrm>
        </p:spPr>
        <p:txBody>
          <a:bodyPr/>
          <a:lstStyle/>
          <a:p>
            <a:pPr>
              <a:lnSpc>
                <a:spcPts val="2900"/>
              </a:lnSpc>
            </a:pPr>
            <a:r>
              <a:rPr lang="en-US" sz="1800" dirty="0" smtClean="0"/>
              <a:t>There is a correlation between the percentage of SMCs and </a:t>
            </a:r>
            <a:r>
              <a:rPr lang="en-US" sz="1800" dirty="0" err="1" smtClean="0"/>
              <a:t>CystC</a:t>
            </a:r>
            <a:r>
              <a:rPr lang="en-US" sz="1800" dirty="0" smtClean="0"/>
              <a:t> in </a:t>
            </a:r>
            <a:r>
              <a:rPr lang="en-US" sz="1800" dirty="0" smtClean="0"/>
              <a:t>plaques, and </a:t>
            </a:r>
            <a:r>
              <a:rPr lang="en-US" sz="1800" dirty="0" err="1" smtClean="0"/>
              <a:t>CystC</a:t>
            </a:r>
            <a:r>
              <a:rPr lang="en-US" sz="1800" dirty="0" smtClean="0"/>
              <a:t> levels appear to be lower in SMCs from AAAs</a:t>
            </a:r>
            <a:endParaRPr lang="en-US" sz="1800" dirty="0" smtClean="0"/>
          </a:p>
          <a:p>
            <a:pPr marL="0" indent="0">
              <a:lnSpc>
                <a:spcPts val="2900"/>
              </a:lnSpc>
              <a:buNone/>
            </a:pPr>
            <a:endParaRPr lang="en-US" sz="1800" dirty="0" smtClean="0"/>
          </a:p>
          <a:p>
            <a:pPr>
              <a:lnSpc>
                <a:spcPts val="2900"/>
              </a:lnSpc>
            </a:pPr>
            <a:r>
              <a:rPr lang="en-US" sz="1800" dirty="0" smtClean="0"/>
              <a:t>Strong epidemiological evidence exists for a role of </a:t>
            </a:r>
            <a:r>
              <a:rPr lang="en-US" sz="1800" dirty="0" err="1" smtClean="0"/>
              <a:t>CystC</a:t>
            </a:r>
            <a:r>
              <a:rPr lang="en-US" sz="1800" dirty="0" smtClean="0"/>
              <a:t> in CVD</a:t>
            </a:r>
          </a:p>
          <a:p>
            <a:pPr>
              <a:lnSpc>
                <a:spcPts val="2900"/>
              </a:lnSpc>
            </a:pPr>
            <a:endParaRPr lang="en-US" sz="1800" dirty="0" smtClean="0"/>
          </a:p>
          <a:p>
            <a:pPr>
              <a:lnSpc>
                <a:spcPts val="2900"/>
              </a:lnSpc>
            </a:pPr>
            <a:r>
              <a:rPr lang="en-US" sz="1800" dirty="0" smtClean="0"/>
              <a:t>Variants in </a:t>
            </a:r>
            <a:r>
              <a:rPr lang="en-US" sz="1800" dirty="0" err="1" smtClean="0"/>
              <a:t>CystC</a:t>
            </a:r>
            <a:r>
              <a:rPr lang="en-US" sz="1800" dirty="0" smtClean="0"/>
              <a:t> associated with serum </a:t>
            </a:r>
            <a:r>
              <a:rPr lang="en-US" sz="1800" dirty="0" err="1" smtClean="0"/>
              <a:t>CystC</a:t>
            </a:r>
            <a:r>
              <a:rPr lang="en-US" sz="1800" dirty="0" smtClean="0"/>
              <a:t> levels, </a:t>
            </a:r>
            <a:r>
              <a:rPr lang="en-US" sz="1800" dirty="0" err="1" smtClean="0"/>
              <a:t>eGFR</a:t>
            </a:r>
            <a:r>
              <a:rPr lang="en-US" sz="1800" baseline="-25000" dirty="0" err="1" smtClean="0"/>
              <a:t>CystC</a:t>
            </a:r>
            <a:endParaRPr lang="en-US" sz="1800" baseline="-25000" dirty="0"/>
          </a:p>
          <a:p>
            <a:pPr>
              <a:lnSpc>
                <a:spcPts val="2900"/>
              </a:lnSpc>
            </a:pPr>
            <a:endParaRPr lang="en-US" sz="1800" dirty="0" smtClean="0"/>
          </a:p>
          <a:p>
            <a:pPr>
              <a:lnSpc>
                <a:spcPts val="2900"/>
              </a:lnSpc>
            </a:pPr>
            <a:r>
              <a:rPr lang="en-US" sz="1800" dirty="0" smtClean="0"/>
              <a:t>MR </a:t>
            </a:r>
            <a:r>
              <a:rPr lang="en-US" sz="1800" dirty="0" smtClean="0"/>
              <a:t>analysis: </a:t>
            </a:r>
            <a:r>
              <a:rPr lang="en-US" sz="1800" dirty="0" smtClean="0"/>
              <a:t>we find no evidence for a causal effect of </a:t>
            </a:r>
            <a:r>
              <a:rPr lang="en-US" sz="1800" dirty="0" err="1" smtClean="0"/>
              <a:t>CystC</a:t>
            </a:r>
            <a:r>
              <a:rPr lang="en-US" sz="1800" dirty="0" smtClean="0"/>
              <a:t> on CVD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actually you have learned more today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678" y="1219200"/>
            <a:ext cx="4576825" cy="5501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056" y="6324600"/>
            <a:ext cx="2312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S.W.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JACC 2016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41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8077200" y="5486400"/>
            <a:ext cx="1066800" cy="12192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0"/>
            <a:ext cx="7329518" cy="9144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23200" cy="4039200"/>
          </a:xfrm>
          <a:prstGeom prst="rect">
            <a:avLst/>
          </a:prstGeom>
        </p:spPr>
        <p:txBody>
          <a:bodyPr numCol="2" spcCol="360000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 smtClean="0">
                <a:solidFill>
                  <a:schemeClr val="accent1"/>
                </a:solidFill>
              </a:rPr>
              <a:t>Supervisors &amp; Mentors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smtClean="0"/>
              <a:t>Gerard </a:t>
            </a:r>
            <a:r>
              <a:rPr lang="en-US" sz="1200" dirty="0" err="1" smtClean="0"/>
              <a:t>Pasterkamp</a:t>
            </a:r>
            <a:r>
              <a:rPr lang="en-US" sz="1200" dirty="0" smtClean="0"/>
              <a:t>, Paul de Bakker, </a:t>
            </a:r>
            <a:r>
              <a:rPr lang="en-US" sz="1200" b="1" dirty="0" err="1" smtClean="0"/>
              <a:t>Folkert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Asselbergs</a:t>
            </a:r>
            <a:r>
              <a:rPr lang="en-US" sz="1200" dirty="0" smtClean="0"/>
              <a:t>, Hester den </a:t>
            </a:r>
            <a:r>
              <a:rPr lang="en-US" sz="1200" dirty="0" err="1" smtClean="0"/>
              <a:t>Ruijter</a:t>
            </a:r>
            <a:r>
              <a:rPr lang="en-US" sz="1200" dirty="0" smtClean="0"/>
              <a:t> &amp; Dominique de Kleijn</a:t>
            </a:r>
          </a:p>
          <a:p>
            <a:pPr marL="0" indent="0">
              <a:lnSpc>
                <a:spcPts val="1800"/>
              </a:lnSpc>
              <a:buNone/>
            </a:pPr>
            <a:endParaRPr lang="en-US" sz="1200" dirty="0" smtClean="0"/>
          </a:p>
          <a:p>
            <a:pPr marL="0" indent="0">
              <a:lnSpc>
                <a:spcPts val="1800"/>
              </a:lnSpc>
              <a:buNone/>
            </a:pPr>
            <a:r>
              <a:rPr lang="en-US" sz="1200" b="1" dirty="0" smtClean="0">
                <a:solidFill>
                  <a:schemeClr val="accent1"/>
                </a:solidFill>
              </a:rPr>
              <a:t>Department </a:t>
            </a:r>
            <a:r>
              <a:rPr lang="en-US" sz="1200" b="1" dirty="0">
                <a:solidFill>
                  <a:schemeClr val="accent1"/>
                </a:solidFill>
              </a:rPr>
              <a:t>Vascular Surgery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err="1" smtClean="0"/>
              <a:t>Frans</a:t>
            </a:r>
            <a:r>
              <a:rPr lang="en-US" sz="1200" dirty="0" smtClean="0"/>
              <a:t> Moll, </a:t>
            </a:r>
            <a:r>
              <a:rPr lang="en-US" sz="1200" dirty="0" err="1" smtClean="0"/>
              <a:t>Gert</a:t>
            </a:r>
            <a:r>
              <a:rPr lang="en-US" sz="1200" dirty="0" smtClean="0"/>
              <a:t>-Jan de </a:t>
            </a:r>
            <a:r>
              <a:rPr lang="en-US" sz="1200" dirty="0" err="1" smtClean="0"/>
              <a:t>Borst</a:t>
            </a:r>
            <a:r>
              <a:rPr lang="en-US" sz="1200" dirty="0" smtClean="0"/>
              <a:t> &amp; Jean</a:t>
            </a:r>
            <a:r>
              <a:rPr lang="en-US" sz="1200" dirty="0"/>
              <a:t>-Paul de </a:t>
            </a:r>
            <a:r>
              <a:rPr lang="en-US" sz="1200" dirty="0" err="1"/>
              <a:t>Vries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endParaRPr lang="en-US" sz="1200" dirty="0" smtClean="0"/>
          </a:p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chemeClr val="accent1"/>
                </a:solidFill>
              </a:rPr>
              <a:t>Department of Pathology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smtClean="0"/>
              <a:t>Aryan </a:t>
            </a:r>
            <a:r>
              <a:rPr lang="en-US" sz="1200" dirty="0" err="1" smtClean="0"/>
              <a:t>Vink</a:t>
            </a:r>
            <a:r>
              <a:rPr lang="en-US" sz="1200" dirty="0"/>
              <a:t> </a:t>
            </a:r>
            <a:r>
              <a:rPr lang="en-US" sz="1200" dirty="0" smtClean="0"/>
              <a:t>&amp; Petra van der </a:t>
            </a:r>
            <a:r>
              <a:rPr lang="en-US" sz="1200" dirty="0" err="1" smtClean="0"/>
              <a:t>Kraak</a:t>
            </a:r>
            <a:endParaRPr lang="en-US" sz="1200" dirty="0" smtClean="0"/>
          </a:p>
          <a:p>
            <a:pPr marL="0" indent="0">
              <a:lnSpc>
                <a:spcPts val="1800"/>
              </a:lnSpc>
              <a:buNone/>
            </a:pPr>
            <a:endParaRPr lang="en-US" sz="1200" dirty="0" smtClean="0"/>
          </a:p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chemeClr val="accent1"/>
                </a:solidFill>
              </a:rPr>
              <a:t>Uppsala University, Sweden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b="1" dirty="0" err="1" smtClean="0"/>
              <a:t>Tove</a:t>
            </a:r>
            <a:r>
              <a:rPr lang="en-US" sz="1200" b="1" dirty="0" smtClean="0"/>
              <a:t> Fall</a:t>
            </a:r>
            <a:r>
              <a:rPr lang="en-US" sz="1200" dirty="0" smtClean="0"/>
              <a:t>, </a:t>
            </a:r>
            <a:r>
              <a:rPr lang="en-US" sz="1200" b="1" dirty="0" smtClean="0"/>
              <a:t>Johan </a:t>
            </a:r>
            <a:r>
              <a:rPr lang="en-US" sz="1200" b="1" dirty="0" err="1" smtClean="0"/>
              <a:t>Ärnlöv</a:t>
            </a:r>
            <a:endParaRPr lang="en-US" sz="1200" b="1" dirty="0" smtClean="0"/>
          </a:p>
          <a:p>
            <a:pPr marL="0" indent="0">
              <a:lnSpc>
                <a:spcPts val="1800"/>
              </a:lnSpc>
              <a:buNone/>
            </a:pPr>
            <a:endParaRPr lang="en-US" sz="1200" dirty="0" smtClean="0"/>
          </a:p>
          <a:p>
            <a:pPr marL="0" indent="0">
              <a:lnSpc>
                <a:spcPts val="1800"/>
              </a:lnSpc>
              <a:buNone/>
            </a:pPr>
            <a:r>
              <a:rPr lang="en-US" sz="1200" b="1" dirty="0" err="1">
                <a:solidFill>
                  <a:schemeClr val="accent1"/>
                </a:solidFill>
              </a:rPr>
              <a:t>Penssylvania</a:t>
            </a:r>
            <a:r>
              <a:rPr lang="en-US" sz="1200" b="1" dirty="0">
                <a:solidFill>
                  <a:schemeClr val="accent1"/>
                </a:solidFill>
              </a:rPr>
              <a:t> </a:t>
            </a:r>
            <a:r>
              <a:rPr lang="en-US" sz="1200" b="1" dirty="0" smtClean="0">
                <a:solidFill>
                  <a:schemeClr val="accent1"/>
                </a:solidFill>
              </a:rPr>
              <a:t>University, </a:t>
            </a:r>
            <a:r>
              <a:rPr lang="en-US" sz="1200" b="1" dirty="0">
                <a:solidFill>
                  <a:schemeClr val="accent1"/>
                </a:solidFill>
              </a:rPr>
              <a:t>Philadelphia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b="1" dirty="0" smtClean="0"/>
              <a:t>Michael </a:t>
            </a:r>
            <a:r>
              <a:rPr lang="en-US" sz="1200" b="1" dirty="0" smtClean="0"/>
              <a:t>V. Holmes</a:t>
            </a:r>
            <a:endParaRPr lang="en-US" sz="1200" b="1" dirty="0"/>
          </a:p>
          <a:p>
            <a:pPr marL="0" indent="0">
              <a:lnSpc>
                <a:spcPts val="1800"/>
              </a:lnSpc>
              <a:buNone/>
            </a:pPr>
            <a:endParaRPr lang="en-US" sz="1200" b="1" dirty="0" smtClean="0">
              <a:solidFill>
                <a:schemeClr val="accent1"/>
              </a:solidFill>
            </a:endParaRPr>
          </a:p>
          <a:p>
            <a:pPr marL="0" indent="0">
              <a:lnSpc>
                <a:spcPts val="1800"/>
              </a:lnSpc>
              <a:buNone/>
            </a:pPr>
            <a:endParaRPr lang="en-US" sz="1200" b="1" dirty="0">
              <a:solidFill>
                <a:schemeClr val="accent1"/>
              </a:solidFill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sz="1200" b="1" dirty="0" smtClean="0">
                <a:solidFill>
                  <a:schemeClr val="accent1"/>
                </a:solidFill>
              </a:rPr>
              <a:t>Data Acquisition</a:t>
            </a:r>
            <a:endParaRPr lang="en-US" sz="1200" b="1" dirty="0">
              <a:solidFill>
                <a:schemeClr val="accent1"/>
              </a:solidFill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err="1"/>
              <a:t>Arjan</a:t>
            </a:r>
            <a:r>
              <a:rPr lang="en-US" sz="1200" dirty="0"/>
              <a:t> Schoneveld, Sander </a:t>
            </a:r>
            <a:r>
              <a:rPr lang="en-US" sz="1200" dirty="0" smtClean="0"/>
              <a:t>van </a:t>
            </a:r>
            <a:r>
              <a:rPr lang="en-US" sz="1200" dirty="0"/>
              <a:t>de Weg, </a:t>
            </a:r>
            <a:r>
              <a:rPr lang="en-US" sz="1200" dirty="0" err="1" smtClean="0"/>
              <a:t>Loes</a:t>
            </a:r>
            <a:r>
              <a:rPr lang="en-US" sz="1200" dirty="0" smtClean="0"/>
              <a:t> </a:t>
            </a:r>
            <a:r>
              <a:rPr lang="en-US" sz="1200" dirty="0" err="1" smtClean="0"/>
              <a:t>Collé</a:t>
            </a:r>
            <a:r>
              <a:rPr lang="en-US" sz="1200" dirty="0" smtClean="0"/>
              <a:t>, Claudia </a:t>
            </a:r>
            <a:r>
              <a:rPr lang="en-US" sz="1200" dirty="0"/>
              <a:t>Tersteeg, Evelyn </a:t>
            </a:r>
            <a:r>
              <a:rPr lang="en-US" sz="1200" dirty="0" err="1" smtClean="0"/>
              <a:t>Velema</a:t>
            </a:r>
            <a:r>
              <a:rPr lang="en-US" sz="1200" dirty="0" smtClean="0"/>
              <a:t>, </a:t>
            </a:r>
            <a:r>
              <a:rPr lang="en-US" sz="1200" dirty="0" err="1" smtClean="0"/>
              <a:t>Mirjam</a:t>
            </a:r>
            <a:r>
              <a:rPr lang="en-US" sz="1200" dirty="0" smtClean="0"/>
              <a:t> </a:t>
            </a:r>
            <a:r>
              <a:rPr lang="en-US" sz="1200" dirty="0" err="1" smtClean="0"/>
              <a:t>Smeets</a:t>
            </a:r>
            <a:r>
              <a:rPr lang="en-US" sz="1200" dirty="0" smtClean="0"/>
              <a:t>, </a:t>
            </a:r>
            <a:r>
              <a:rPr lang="en-US" sz="1200" dirty="0" err="1" smtClean="0"/>
              <a:t>Pleunie</a:t>
            </a:r>
            <a:r>
              <a:rPr lang="en-US" sz="1200" dirty="0" smtClean="0"/>
              <a:t> van den Borne, </a:t>
            </a:r>
            <a:r>
              <a:rPr lang="en-US" sz="1200" dirty="0" err="1" smtClean="0"/>
              <a:t>Sanne</a:t>
            </a:r>
            <a:r>
              <a:rPr lang="en-US" sz="1200" dirty="0" smtClean="0"/>
              <a:t> </a:t>
            </a:r>
            <a:r>
              <a:rPr lang="en-US" sz="1200" dirty="0" err="1" smtClean="0"/>
              <a:t>Willems</a:t>
            </a:r>
            <a:r>
              <a:rPr lang="en-US" sz="1200" dirty="0"/>
              <a:t> </a:t>
            </a:r>
            <a:r>
              <a:rPr lang="en-US" sz="1200" dirty="0" smtClean="0"/>
              <a:t>&amp; Kristy Vons</a:t>
            </a:r>
          </a:p>
          <a:p>
            <a:pPr marL="0" indent="0">
              <a:lnSpc>
                <a:spcPts val="1800"/>
              </a:lnSpc>
              <a:buNone/>
            </a:pPr>
            <a:endParaRPr lang="en-US" sz="1200" dirty="0" smtClean="0"/>
          </a:p>
          <a:p>
            <a:pPr marL="0" indent="0">
              <a:lnSpc>
                <a:spcPts val="1800"/>
              </a:lnSpc>
              <a:buNone/>
            </a:pPr>
            <a:r>
              <a:rPr lang="en-US" sz="1200" b="1" dirty="0" smtClean="0">
                <a:solidFill>
                  <a:schemeClr val="accent1"/>
                </a:solidFill>
              </a:rPr>
              <a:t>Data Analysis</a:t>
            </a:r>
            <a:endParaRPr lang="en-US" sz="1200" b="1" dirty="0">
              <a:solidFill>
                <a:schemeClr val="accent1"/>
              </a:solidFill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/>
              <a:t>Jessica van </a:t>
            </a:r>
            <a:r>
              <a:rPr lang="en-US" sz="1200" dirty="0" err="1" smtClean="0"/>
              <a:t>Setten</a:t>
            </a:r>
            <a:r>
              <a:rPr lang="en-US" sz="1200" dirty="0" smtClean="0"/>
              <a:t>, Kim </a:t>
            </a:r>
            <a:r>
              <a:rPr lang="en-US" sz="1200" dirty="0" err="1" smtClean="0"/>
              <a:t>Jie</a:t>
            </a:r>
            <a:r>
              <a:rPr lang="en-US" sz="1200" dirty="0" smtClean="0"/>
              <a:t> &amp; Joyce </a:t>
            </a:r>
            <a:r>
              <a:rPr lang="en-US" sz="1200" dirty="0" err="1" smtClean="0"/>
              <a:t>Vrijenhoek</a:t>
            </a:r>
            <a:r>
              <a:rPr lang="en-US" sz="1200" dirty="0" smtClean="0"/>
              <a:t>, </a:t>
            </a:r>
            <a:r>
              <a:rPr lang="en-US" sz="1200" dirty="0" err="1" smtClean="0"/>
              <a:t>Vinicius</a:t>
            </a:r>
            <a:r>
              <a:rPr lang="en-US" sz="1200" dirty="0" smtClean="0"/>
              <a:t> </a:t>
            </a:r>
            <a:r>
              <a:rPr lang="en-US" sz="1200" dirty="0" err="1" smtClean="0"/>
              <a:t>Tragante</a:t>
            </a:r>
            <a:r>
              <a:rPr lang="en-US" sz="1200" dirty="0" smtClean="0"/>
              <a:t> do </a:t>
            </a:r>
            <a:r>
              <a:rPr lang="en-US" sz="1200" dirty="0" err="1" smtClean="0"/>
              <a:t>Ó</a:t>
            </a:r>
            <a:endParaRPr lang="en-US" sz="1200" dirty="0" smtClean="0"/>
          </a:p>
          <a:p>
            <a:pPr marL="0" indent="0">
              <a:lnSpc>
                <a:spcPts val="1800"/>
              </a:lnSpc>
              <a:buNone/>
            </a:pPr>
            <a:endParaRPr lang="en-US" sz="1200" dirty="0" smtClean="0"/>
          </a:p>
          <a:p>
            <a:pPr marL="0" indent="0">
              <a:lnSpc>
                <a:spcPts val="1800"/>
              </a:lnSpc>
              <a:buNone/>
            </a:pPr>
            <a:r>
              <a:rPr lang="en-US" sz="1200" b="1" dirty="0" smtClean="0">
                <a:solidFill>
                  <a:schemeClr val="accent1"/>
                </a:solidFill>
              </a:rPr>
              <a:t>Financial support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/>
              <a:t>ICIN (09.001), GENIUS (CVON2011-19), FP7 EU project </a:t>
            </a:r>
            <a:r>
              <a:rPr lang="en-US" sz="1200" dirty="0" err="1"/>
              <a:t>CVgenes@target</a:t>
            </a:r>
            <a:r>
              <a:rPr lang="en-US" sz="1200" dirty="0"/>
              <a:t> HEALTH-F2-2013-601456, BBMRI CP2013-63, </a:t>
            </a:r>
            <a:r>
              <a:rPr lang="en-US" sz="1200" dirty="0" err="1"/>
              <a:t>Cavadis</a:t>
            </a:r>
            <a:r>
              <a:rPr lang="en-US" sz="1200" dirty="0"/>
              <a:t> B.V.</a:t>
            </a:r>
          </a:p>
        </p:txBody>
      </p:sp>
      <p:pic>
        <p:nvPicPr>
          <p:cNvPr id="13" name="Picture 12" descr="qr-code-atheroexpress-n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76" y="5013176"/>
            <a:ext cx="1844824" cy="184482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52400" y="5301208"/>
            <a:ext cx="2743200" cy="468000"/>
            <a:chOff x="152400" y="5486400"/>
            <a:chExt cx="2743200" cy="468000"/>
          </a:xfrm>
        </p:grpSpPr>
        <p:pic>
          <p:nvPicPr>
            <p:cNvPr id="16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19302" y="5486400"/>
              <a:ext cx="676298" cy="467999"/>
            </a:xfrm>
            <a:prstGeom prst="rect">
              <a:avLst/>
            </a:prstGeom>
            <a:noFill/>
          </p:spPr>
        </p:pic>
        <p:pic>
          <p:nvPicPr>
            <p:cNvPr id="17" name="Picture 3" descr="C:\Users\sander\Documents\Cavadis BV\Media\AE Genomics\AE Genomics 2010 logo without text.jpg"/>
            <p:cNvPicPr>
              <a:picLocks noChangeAspect="1" noChangeArrowheads="1"/>
            </p:cNvPicPr>
            <p:nvPr/>
          </p:nvPicPr>
          <p:blipFill>
            <a:blip r:embed="rId4" cstate="print"/>
            <a:srcRect l="2778" t="2778"/>
            <a:stretch>
              <a:fillRect/>
            </a:stretch>
          </p:blipFill>
          <p:spPr bwMode="auto">
            <a:xfrm>
              <a:off x="1600200" y="5486400"/>
              <a:ext cx="467999" cy="467999"/>
            </a:xfrm>
            <a:prstGeom prst="rect">
              <a:avLst/>
            </a:prstGeom>
            <a:noFill/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400" y="5486401"/>
              <a:ext cx="1316480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38" y="5319207"/>
            <a:ext cx="1402462" cy="684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30" y="6075369"/>
            <a:ext cx="811970" cy="75600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 t="9981" r="70402" b="78541"/>
          <a:stretch/>
        </p:blipFill>
        <p:spPr bwMode="auto">
          <a:xfrm>
            <a:off x="3048000" y="5319207"/>
            <a:ext cx="1541232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Grafik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63" y="6147369"/>
            <a:ext cx="754396" cy="612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25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76" y="6147369"/>
            <a:ext cx="883637" cy="612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grpSp>
        <p:nvGrpSpPr>
          <p:cNvPr id="26" name="Group 25"/>
          <p:cNvGrpSpPr/>
          <p:nvPr/>
        </p:nvGrpSpPr>
        <p:grpSpPr>
          <a:xfrm>
            <a:off x="152400" y="6147369"/>
            <a:ext cx="2648174" cy="610887"/>
            <a:chOff x="6118591" y="6064480"/>
            <a:chExt cx="2648174" cy="610887"/>
          </a:xfrm>
        </p:grpSpPr>
        <p:sp>
          <p:nvSpPr>
            <p:cNvPr id="28" name="TextBox 27"/>
            <p:cNvSpPr txBox="1"/>
            <p:nvPr userDrawn="1"/>
          </p:nvSpPr>
          <p:spPr>
            <a:xfrm>
              <a:off x="6118591" y="6064480"/>
              <a:ext cx="26481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kern="12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Disclosure: this work is partly financed by </a:t>
              </a:r>
              <a:r>
                <a:rPr lang="en-US" sz="800" i="1" kern="1200" dirty="0" err="1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Cavadis</a:t>
              </a:r>
              <a:endParaRPr lang="en-US" sz="800" i="1" kern="12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6442556" y="6490701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140" y="6310701"/>
              <a:ext cx="969076" cy="18000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5283207"/>
            <a:ext cx="80427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7025" y="6147369"/>
            <a:ext cx="72421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8153400" y="5562600"/>
            <a:ext cx="914400" cy="100852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4079304" y="6377553"/>
            <a:ext cx="5029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International </a:t>
            </a:r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HapMap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Project.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426:789-796; 2003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Pe’er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I.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32(4):381-385; 2008</a:t>
            </a:r>
          </a:p>
          <a:p>
            <a:pPr algn="r"/>
            <a:r>
              <a:rPr lang="en-US" sz="900" dirty="0" err="1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Dudbridge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F.</a:t>
            </a:r>
            <a:r>
              <a:rPr lang="en-US" sz="900" i="1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900" b="1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Genet </a:t>
            </a:r>
            <a:r>
              <a:rPr lang="en-US" sz="900" b="1" dirty="0" err="1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Epidemiol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; </a:t>
            </a:r>
            <a:r>
              <a:rPr lang="en-US" sz="9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32(3):227-234; </a:t>
            </a:r>
            <a:r>
              <a:rPr lang="en-US" sz="900" dirty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2008</a:t>
            </a:r>
            <a:endParaRPr lang="en-US" sz="900" dirty="0" smtClean="0">
              <a:solidFill>
                <a:schemeClr val="tx1">
                  <a:lumMod val="1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152399" y="350838"/>
            <a:ext cx="8806405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mr-IN" dirty="0" smtClean="0"/>
              <a:t>…</a:t>
            </a:r>
            <a:r>
              <a:rPr lang="en-US" dirty="0" smtClean="0"/>
              <a:t>that differ between ancestral populations</a:t>
            </a:r>
            <a:r>
              <a:rPr lang="mr-IN" dirty="0" smtClean="0"/>
              <a:t>…</a:t>
            </a:r>
            <a:endParaRPr lang="en-US" kern="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562" y="1219200"/>
            <a:ext cx="3940877" cy="5162550"/>
          </a:xfrm>
        </p:spPr>
      </p:pic>
    </p:spTree>
    <p:extLst>
      <p:ext uri="{BB962C8B-B14F-4D97-AF65-F5344CB8AC3E}">
        <p14:creationId xmlns:p14="http://schemas.microsoft.com/office/powerpoint/2010/main" val="4265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Mendelian Randomization study in practice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71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think of the elements needed for a MR study?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4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72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think of the elements needed for a MR study?</a:t>
            </a:r>
          </a:p>
          <a:p>
            <a:pPr lvl="1"/>
            <a:r>
              <a:rPr lang="en-US" dirty="0" smtClean="0"/>
              <a:t>Relevant question </a:t>
            </a:r>
            <a:r>
              <a:rPr lang="mr-IN" dirty="0" smtClean="0"/>
              <a:t>–</a:t>
            </a:r>
            <a:r>
              <a:rPr lang="en-US" dirty="0" smtClean="0"/>
              <a:t> duh </a:t>
            </a:r>
          </a:p>
          <a:p>
            <a:pPr lvl="1"/>
            <a:r>
              <a:rPr lang="en-US" dirty="0" smtClean="0"/>
              <a:t>SNP </a:t>
            </a:r>
            <a:r>
              <a:rPr lang="en-US" dirty="0" smtClean="0">
                <a:sym typeface="Wingdings"/>
              </a:rPr>
              <a:t> where, how?</a:t>
            </a:r>
            <a:endParaRPr lang="en-US" dirty="0" smtClean="0"/>
          </a:p>
          <a:p>
            <a:pPr lvl="1"/>
            <a:r>
              <a:rPr lang="en-US" dirty="0" smtClean="0"/>
              <a:t>Biomarker </a:t>
            </a:r>
            <a:r>
              <a:rPr lang="en-US" dirty="0" smtClean="0">
                <a:sym typeface="Wingdings"/>
              </a:rPr>
              <a:t> observational analyses</a:t>
            </a:r>
            <a:endParaRPr lang="en-US" dirty="0" smtClean="0"/>
          </a:p>
          <a:p>
            <a:pPr lvl="1"/>
            <a:r>
              <a:rPr lang="en-US" dirty="0" smtClean="0"/>
              <a:t>Outcome</a:t>
            </a:r>
            <a:r>
              <a:rPr lang="en-US" dirty="0">
                <a:sym typeface="Wingdings"/>
              </a:rPr>
              <a:t>  observational analyses</a:t>
            </a:r>
            <a:endParaRPr lang="en-US" dirty="0" smtClean="0"/>
          </a:p>
          <a:p>
            <a:pPr lvl="1"/>
            <a:r>
              <a:rPr lang="en-US" dirty="0" smtClean="0"/>
              <a:t>Studies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>
                <a:sym typeface="Wingdings"/>
              </a:rPr>
              <a:t>observational </a:t>
            </a:r>
            <a:r>
              <a:rPr lang="en-US" dirty="0" smtClean="0">
                <a:sym typeface="Wingdings"/>
              </a:rPr>
              <a:t>analyses, PubMed</a:t>
            </a:r>
            <a:endParaRPr lang="en-US" dirty="0" smtClean="0"/>
          </a:p>
          <a:p>
            <a:pPr lvl="1"/>
            <a:r>
              <a:rPr lang="en-US" dirty="0" smtClean="0"/>
              <a:t>Power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R script, online tools</a:t>
            </a:r>
          </a:p>
          <a:p>
            <a:pPr lvl="1"/>
            <a:r>
              <a:rPr lang="en-US" dirty="0" smtClean="0">
                <a:sym typeface="Wingdings"/>
              </a:rPr>
              <a:t>Analysis plan</a:t>
            </a:r>
          </a:p>
          <a:p>
            <a:pPr lvl="1"/>
            <a:r>
              <a:rPr lang="en-US" dirty="0" smtClean="0">
                <a:sym typeface="Wingdings"/>
              </a:rPr>
              <a:t>Time 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73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biomarker &amp; Outcome</a:t>
            </a:r>
          </a:p>
          <a:p>
            <a:endParaRPr lang="en-US" dirty="0" smtClean="0"/>
          </a:p>
          <a:p>
            <a:r>
              <a:rPr lang="en-US" dirty="0" smtClean="0"/>
              <a:t>The studies </a:t>
            </a:r>
            <a:r>
              <a:rPr lang="en-US" dirty="0" smtClean="0">
                <a:sym typeface="Wingdings"/>
              </a:rPr>
              <a:t> search PubMed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question leads you to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1200" y="3841775"/>
            <a:ext cx="8077200" cy="253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Char char="•"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Courier New" pitchFamily="49" charset="0"/>
              <a:buChar char="o"/>
              <a:defRPr sz="22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Wingdings" pitchFamily="2" charset="2"/>
              <a:buChar char="§"/>
              <a:defRPr sz="20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18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16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 smtClean="0"/>
              <a:t>PubMed</a:t>
            </a:r>
          </a:p>
          <a:p>
            <a:endParaRPr lang="en-US" kern="0" dirty="0" smtClean="0"/>
          </a:p>
          <a:p>
            <a:r>
              <a:rPr lang="en-US" kern="0" dirty="0" smtClean="0"/>
              <a:t>GWAS Central</a:t>
            </a:r>
          </a:p>
          <a:p>
            <a:endParaRPr lang="en-US" kern="0" dirty="0" smtClean="0"/>
          </a:p>
          <a:p>
            <a:r>
              <a:rPr lang="en-US" kern="0" dirty="0" err="1" smtClean="0"/>
              <a:t>GTEx</a:t>
            </a:r>
            <a:r>
              <a:rPr lang="en-US" kern="0" dirty="0" smtClean="0"/>
              <a:t> Portal</a:t>
            </a:r>
            <a:endParaRPr lang="en-US" kern="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51200" y="2973413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mr-IN" kern="0" dirty="0" smtClean="0"/>
              <a:t>…</a:t>
            </a:r>
            <a:r>
              <a:rPr lang="en-US" kern="0" dirty="0" smtClean="0"/>
              <a:t>and your SNP selection</a:t>
            </a:r>
            <a:r>
              <a:rPr lang="mr-IN" kern="0" dirty="0" smtClean="0"/>
              <a:t>…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775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74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 couple of sites: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https://sb452.shinyapps.io/power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https://cnsgenomics.shinyapps.io/mRnd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-- a bit more extensive</a:t>
            </a:r>
          </a:p>
          <a:p>
            <a:endParaRPr lang="en-US" dirty="0" smtClean="0"/>
          </a:p>
          <a:p>
            <a:r>
              <a:rPr lang="en-US" dirty="0" smtClean="0"/>
              <a:t>Assignment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2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75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PubMed: Elliott P et al. JAMA 2009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2"/>
                </a:solidFill>
              </a:rPr>
              <a:t>Calculate power given their data using one of the aforementioned calculators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Power: 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3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76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wait</a:t>
            </a:r>
            <a:r>
              <a:rPr lang="mr-IN" dirty="0" smtClean="0"/>
              <a:t>…</a:t>
            </a:r>
            <a:r>
              <a:rPr lang="en-US" dirty="0" smtClean="0"/>
              <a:t>what?</a:t>
            </a:r>
          </a:p>
          <a:p>
            <a:endParaRPr lang="en-US" dirty="0"/>
          </a:p>
          <a:p>
            <a:r>
              <a:rPr lang="en-US" dirty="0"/>
              <a:t>Yes, you can: </a:t>
            </a:r>
            <a:r>
              <a:rPr lang="en-US" dirty="0">
                <a:hlinkClick r:id="rId2"/>
              </a:rPr>
              <a:t>http://www.mrbase.org/beta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 a MR study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3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77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your favorite gene/biomarker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find an appropriate SNP</a:t>
            </a:r>
            <a:r>
              <a:rPr lang="mr-IN" dirty="0" smtClean="0"/>
              <a:t>…</a:t>
            </a:r>
            <a:r>
              <a:rPr lang="en-US" dirty="0" smtClean="0"/>
              <a:t>, 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and your favorite outcome measure (can also be continuous)</a:t>
            </a:r>
            <a:r>
              <a:rPr lang="mr-IN" dirty="0" smtClean="0"/>
              <a:t>…</a:t>
            </a:r>
            <a:r>
              <a:rPr lang="en-US" dirty="0" smtClean="0"/>
              <a:t>, 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and use the website to perform the MR</a:t>
            </a:r>
          </a:p>
          <a:p>
            <a:endParaRPr lang="en-US" dirty="0"/>
          </a:p>
          <a:p>
            <a:r>
              <a:rPr lang="en-US" dirty="0" smtClean="0"/>
              <a:t>But hold on: there are couple of other decisions you’ll have to make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 a MR study</a:t>
            </a:r>
            <a:r>
              <a:rPr lang="mr-IN" dirty="0" smtClean="0"/>
              <a:t>…</a:t>
            </a:r>
            <a:r>
              <a:rPr lang="en-US" dirty="0" smtClean="0"/>
              <a:t>: 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78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" y="332655"/>
            <a:ext cx="5040000" cy="315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76872"/>
            <a:ext cx="5040000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7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79</a:t>
            </a:fld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3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4079304" y="6582544"/>
            <a:ext cx="502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Asselbergs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F.W., van der Laan S.W., de Bakker P.I.W.</a:t>
            </a:r>
            <a:r>
              <a:rPr lang="en-US" sz="900" i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900" b="1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NTvG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159:A5821; 2014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153400" y="5562600"/>
            <a:ext cx="914400" cy="1008529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53" t="1822" r="7787" b="1287"/>
          <a:stretch/>
        </p:blipFill>
        <p:spPr>
          <a:xfrm>
            <a:off x="1580222" y="1988839"/>
            <a:ext cx="5983556" cy="4429545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52399" y="350838"/>
            <a:ext cx="8806405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539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dirty="0"/>
              <a:t>Common diseases and traits are complex and polygenic by </a:t>
            </a:r>
            <a:r>
              <a:rPr lang="en-US" dirty="0" smtClean="0"/>
              <a:t>nature</a:t>
            </a:r>
          </a:p>
          <a:p>
            <a:pPr algn="ctr"/>
            <a:r>
              <a:rPr lang="en-US" dirty="0" smtClean="0"/>
              <a:t>many </a:t>
            </a:r>
            <a:r>
              <a:rPr lang="en-US" dirty="0"/>
              <a:t>SNPs are involved with small effects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0651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80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3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81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328"/>
            <a:ext cx="5457190" cy="3410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04" y="3068960"/>
            <a:ext cx="5457600" cy="34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9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82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33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5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83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336"/>
            <a:ext cx="9144000" cy="57150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 bwMode="auto">
          <a:xfrm>
            <a:off x="19324" y="1196752"/>
            <a:ext cx="2032395" cy="920080"/>
          </a:xfrm>
          <a:prstGeom prst="wedgeRoundRectCallout">
            <a:avLst>
              <a:gd name="adj1" fmla="val 49381"/>
              <a:gd name="adj2" fmla="val 79064"/>
              <a:gd name="adj3" fmla="val 16667"/>
            </a:avLst>
          </a:prstGeom>
          <a:solidFill>
            <a:schemeClr val="tx2">
              <a:lumMod val="9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Do we need to LD prune our SNP selection</a:t>
            </a:r>
            <a:r>
              <a:rPr kumimoji="0" lang="mr-I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-6960" y="2953424"/>
            <a:ext cx="2032395" cy="920080"/>
          </a:xfrm>
          <a:prstGeom prst="wedgeRoundRectCallout">
            <a:avLst>
              <a:gd name="adj1" fmla="val 49381"/>
              <a:gd name="adj2" fmla="val 79064"/>
              <a:gd name="adj3" fmla="val 16667"/>
            </a:avLst>
          </a:prstGeom>
          <a:solidFill>
            <a:schemeClr val="tx2">
              <a:lumMod val="9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How do we handle missing SNPs</a:t>
            </a:r>
            <a:r>
              <a:rPr lang="mr-IN" sz="16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-6961" y="4331920"/>
            <a:ext cx="2032395" cy="920080"/>
          </a:xfrm>
          <a:prstGeom prst="wedgeRoundRectCallout">
            <a:avLst>
              <a:gd name="adj1" fmla="val 49381"/>
              <a:gd name="adj2" fmla="val 79064"/>
              <a:gd name="adj3" fmla="val 16667"/>
            </a:avLst>
          </a:prstGeom>
          <a:solidFill>
            <a:schemeClr val="tx2">
              <a:lumMod val="9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What do we do with A/T and C/G SNPs</a:t>
            </a:r>
            <a:r>
              <a:rPr lang="mr-IN" sz="16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732240" y="1556792"/>
            <a:ext cx="2032395" cy="920080"/>
          </a:xfrm>
          <a:prstGeom prst="wedgeRoundRectCallout">
            <a:avLst>
              <a:gd name="adj1" fmla="val -67187"/>
              <a:gd name="adj2" fmla="val 104663"/>
              <a:gd name="adj3" fmla="val 16667"/>
            </a:avLst>
          </a:prstGeom>
          <a:solidFill>
            <a:schemeClr val="tx2">
              <a:lumMod val="9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Select a method for MR</a:t>
            </a:r>
            <a:r>
              <a:rPr lang="mr-IN" sz="1600" smtClean="0">
                <a:solidFill>
                  <a:schemeClr val="tx1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71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99" y="3938587"/>
            <a:ext cx="6477001" cy="1362075"/>
          </a:xfrm>
          <a:solidFill>
            <a:schemeClr val="tx2">
              <a:alpha val="40000"/>
            </a:schemeClr>
          </a:solidFill>
        </p:spPr>
        <p:txBody>
          <a:bodyPr/>
          <a:lstStyle/>
          <a:p>
            <a:r>
              <a:rPr lang="en-US" dirty="0" smtClean="0"/>
              <a:t>Why were we Interested?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6999" y="2438400"/>
            <a:ext cx="6477001" cy="1500187"/>
          </a:xfrm>
          <a:solidFill>
            <a:schemeClr val="tx2">
              <a:alpha val="40000"/>
            </a:schemeClr>
          </a:solidFill>
        </p:spPr>
        <p:txBody>
          <a:bodyPr/>
          <a:lstStyle/>
          <a:p>
            <a:r>
              <a:rPr lang="en-US" dirty="0" err="1" smtClean="0"/>
              <a:t>Cystatin</a:t>
            </a:r>
            <a:r>
              <a:rPr lang="en-US" dirty="0" smtClean="0"/>
              <a:t> C and cardiovascular disease: a Mendelian randomization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0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85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CystC</a:t>
            </a:r>
            <a:r>
              <a:rPr lang="en-US" dirty="0" smtClean="0"/>
              <a:t> expressed in smooth muscle cells inhibiting </a:t>
            </a:r>
            <a:r>
              <a:rPr lang="en-US" dirty="0" err="1" smtClean="0"/>
              <a:t>cathepsins</a:t>
            </a:r>
            <a:endParaRPr lang="en-US" dirty="0" smtClean="0"/>
          </a:p>
          <a:p>
            <a:r>
              <a:rPr lang="en-US" dirty="0" err="1" smtClean="0"/>
              <a:t>CystC</a:t>
            </a:r>
            <a:r>
              <a:rPr lang="en-US" dirty="0" smtClean="0"/>
              <a:t> is down regulated in AAA samples</a:t>
            </a:r>
          </a:p>
          <a:p>
            <a:r>
              <a:rPr lang="en-US" dirty="0" err="1" smtClean="0"/>
              <a:t>ApoE</a:t>
            </a:r>
            <a:r>
              <a:rPr lang="en-US" baseline="30000" dirty="0" smtClean="0"/>
              <a:t>-/-</a:t>
            </a:r>
            <a:r>
              <a:rPr lang="en-US" dirty="0" smtClean="0"/>
              <a:t>–</a:t>
            </a:r>
            <a:r>
              <a:rPr lang="en-US" dirty="0" err="1" smtClean="0"/>
              <a:t>CystC</a:t>
            </a:r>
            <a:r>
              <a:rPr lang="en-US" baseline="30000" dirty="0" smtClean="0"/>
              <a:t>-/-</a:t>
            </a:r>
            <a:r>
              <a:rPr lang="en-US" dirty="0" smtClean="0"/>
              <a:t> mice have more atherosclerosis</a:t>
            </a:r>
          </a:p>
          <a:p>
            <a:endParaRPr lang="en-US" dirty="0" smtClean="0"/>
          </a:p>
          <a:p>
            <a:r>
              <a:rPr lang="en-US" dirty="0" smtClean="0"/>
              <a:t>Is there an association of </a:t>
            </a:r>
            <a:r>
              <a:rPr lang="en-US" dirty="0" err="1" smtClean="0"/>
              <a:t>CystC</a:t>
            </a:r>
            <a:r>
              <a:rPr lang="en-US" dirty="0" smtClean="0"/>
              <a:t> associated variant with </a:t>
            </a:r>
            <a:r>
              <a:rPr lang="en-US" dirty="0" err="1" smtClean="0"/>
              <a:t>CystC</a:t>
            </a:r>
            <a:r>
              <a:rPr lang="en-US" dirty="0" smtClean="0"/>
              <a:t> and SMCs in the carotid plaques from the </a:t>
            </a:r>
            <a:r>
              <a:rPr lang="en-US" dirty="0" err="1" smtClean="0"/>
              <a:t>Athero</a:t>
            </a:r>
            <a:r>
              <a:rPr lang="en-US" dirty="0" smtClean="0"/>
              <a:t>-Express?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was the start of our work...</a:t>
            </a:r>
            <a:endParaRPr lang="en-US" dirty="0"/>
          </a:p>
        </p:txBody>
      </p:sp>
      <p:pic>
        <p:nvPicPr>
          <p:cNvPr id="5" name="Picture 4" descr="cea_surg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4" y="4724400"/>
            <a:ext cx="1242000" cy="9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12_PP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560" y="4304400"/>
            <a:ext cx="1463280" cy="972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upload.wikimedia.org/wikipedia/commons/f/f2/RCA_atheroscleros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43" y="5428800"/>
            <a:ext cx="1148286" cy="97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4264804"/>
            <a:ext cx="4495800" cy="21181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470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86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First a positive control: the human kidney</a:t>
            </a:r>
          </a:p>
          <a:p>
            <a:r>
              <a:rPr lang="en-US" dirty="0" err="1" smtClean="0"/>
              <a:t>CystC</a:t>
            </a:r>
            <a:r>
              <a:rPr lang="en-US" dirty="0" smtClean="0"/>
              <a:t> present in proximal (?) </a:t>
            </a:r>
            <a:r>
              <a:rPr lang="en-US" dirty="0" err="1" smtClean="0"/>
              <a:t>tubuli</a:t>
            </a:r>
            <a:endParaRPr lang="en-US" dirty="0" smtClean="0"/>
          </a:p>
          <a:p>
            <a:r>
              <a:rPr lang="en-US" dirty="0" smtClean="0"/>
              <a:t>Appears to be present in granules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Histological staining for </a:t>
            </a:r>
            <a:r>
              <a:rPr lang="en-US" dirty="0" err="1" smtClean="0"/>
              <a:t>CystC</a:t>
            </a:r>
            <a:endParaRPr lang="en-US" dirty="0"/>
          </a:p>
        </p:txBody>
      </p:sp>
      <p:pic>
        <p:nvPicPr>
          <p:cNvPr id="7" name="Picture 6" descr="20121126_poscontrCST3_kidney_4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565"/>
            <a:ext cx="4500000" cy="3388235"/>
          </a:xfrm>
          <a:prstGeom prst="rect">
            <a:avLst/>
          </a:prstGeom>
        </p:spPr>
      </p:pic>
      <p:pic>
        <p:nvPicPr>
          <p:cNvPr id="8" name="Picture 7" descr="20121126_poscontrCST3_kidney_10x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0" y="3012565"/>
            <a:ext cx="4500000" cy="3388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7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87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Shoulder region, clear staining for </a:t>
            </a:r>
            <a:r>
              <a:rPr lang="en-US" dirty="0" err="1" smtClean="0"/>
              <a:t>CystC</a:t>
            </a:r>
            <a:endParaRPr lang="en-US" dirty="0" smtClean="0"/>
          </a:p>
          <a:p>
            <a:r>
              <a:rPr lang="en-US" dirty="0" smtClean="0"/>
              <a:t>Appears to be stronger in foamy cells, (foamy) smooth muscle cells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Carotid </a:t>
            </a:r>
            <a:r>
              <a:rPr lang="en-US" dirty="0" err="1" smtClean="0"/>
              <a:t>endarterectomy</a:t>
            </a:r>
            <a:r>
              <a:rPr lang="en-US" dirty="0" smtClean="0"/>
              <a:t> sample</a:t>
            </a:r>
            <a:endParaRPr lang="en-US" dirty="0"/>
          </a:p>
        </p:txBody>
      </p:sp>
      <p:pic>
        <p:nvPicPr>
          <p:cNvPr id="7" name="Picture 6" descr="20121126_carbrababant2-2_CST3_4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565"/>
            <a:ext cx="4500000" cy="3388235"/>
          </a:xfrm>
          <a:prstGeom prst="rect">
            <a:avLst/>
          </a:prstGeom>
        </p:spPr>
      </p:pic>
      <p:pic>
        <p:nvPicPr>
          <p:cNvPr id="8" name="Picture 7" descr="20121126_carbrababant2-2_CST3_10x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0" y="3012565"/>
            <a:ext cx="4500000" cy="3388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83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88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 = 795</a:t>
            </a:r>
          </a:p>
          <a:p>
            <a:r>
              <a:rPr lang="en-US" dirty="0" smtClean="0"/>
              <a:t>Rho = 0.185 (R</a:t>
            </a:r>
            <a:r>
              <a:rPr lang="en-US" baseline="30000" dirty="0" smtClean="0"/>
              <a:t>2</a:t>
            </a:r>
            <a:r>
              <a:rPr lang="en-US" dirty="0" smtClean="0"/>
              <a:t> = 0.176), p = 1.10x10</a:t>
            </a:r>
            <a:r>
              <a:rPr lang="en-US" baseline="30000" dirty="0" smtClean="0"/>
              <a:t>-7</a:t>
            </a:r>
            <a:endParaRPr lang="en-US" baseline="30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Luminex</a:t>
            </a:r>
            <a:r>
              <a:rPr lang="en-US" dirty="0" smtClean="0"/>
              <a:t> </a:t>
            </a:r>
            <a:r>
              <a:rPr lang="en-US" dirty="0" err="1" smtClean="0"/>
              <a:t>CystC</a:t>
            </a:r>
            <a:r>
              <a:rPr lang="en-US" dirty="0" smtClean="0"/>
              <a:t> plaque levels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57" y="2740293"/>
            <a:ext cx="4564743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" y="2737386"/>
            <a:ext cx="4572000" cy="366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68580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9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89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200" dirty="0" smtClean="0"/>
              <a:t>SMC vs. </a:t>
            </a:r>
            <a:r>
              <a:rPr lang="en-US" sz="2200" dirty="0" err="1"/>
              <a:t>eGFR</a:t>
            </a:r>
            <a:r>
              <a:rPr lang="en-US" sz="2200" dirty="0" smtClean="0"/>
              <a:t>: Rho = 0.084 </a:t>
            </a:r>
            <a:r>
              <a:rPr lang="en-US" sz="2200" dirty="0"/>
              <a:t>(</a:t>
            </a:r>
            <a:r>
              <a:rPr lang="en-US" sz="2200" dirty="0" smtClean="0"/>
              <a:t>R</a:t>
            </a:r>
            <a:r>
              <a:rPr lang="en-US" sz="2200" baseline="30000" dirty="0" smtClean="0"/>
              <a:t>2 </a:t>
            </a:r>
            <a:r>
              <a:rPr lang="en-US" sz="2200" dirty="0" smtClean="0"/>
              <a:t>= 0.076</a:t>
            </a:r>
            <a:r>
              <a:rPr lang="en-US" sz="2200" dirty="0"/>
              <a:t>)</a:t>
            </a:r>
            <a:r>
              <a:rPr lang="en-US" sz="2200" dirty="0" smtClean="0"/>
              <a:t>, p = 1.35x10</a:t>
            </a:r>
            <a:r>
              <a:rPr lang="en-US" sz="2200" baseline="30000" dirty="0" smtClean="0"/>
              <a:t>-3</a:t>
            </a:r>
          </a:p>
          <a:p>
            <a:r>
              <a:rPr lang="en-US" sz="2200" dirty="0" err="1" smtClean="0"/>
              <a:t>eGFR</a:t>
            </a:r>
            <a:r>
              <a:rPr lang="en-US" sz="2200" dirty="0" smtClean="0"/>
              <a:t> vs. plaque CST3:</a:t>
            </a:r>
            <a:r>
              <a:rPr lang="en-US" sz="2200" dirty="0"/>
              <a:t> </a:t>
            </a:r>
            <a:r>
              <a:rPr lang="en-US" sz="2200" dirty="0" smtClean="0"/>
              <a:t>Rho = -0.161</a:t>
            </a:r>
            <a:r>
              <a:rPr lang="en-US" sz="2200" dirty="0"/>
              <a:t> (</a:t>
            </a:r>
            <a:r>
              <a:rPr lang="en-US" sz="2200" dirty="0" smtClean="0"/>
              <a:t>R</a:t>
            </a:r>
            <a:r>
              <a:rPr lang="en-US" sz="2200" baseline="30000" dirty="0" smtClean="0"/>
              <a:t>2 </a:t>
            </a:r>
            <a:r>
              <a:rPr lang="en-US" sz="2200" dirty="0" smtClean="0"/>
              <a:t>= -0.206), p = 4.92x10</a:t>
            </a:r>
            <a:r>
              <a:rPr lang="en-US" sz="2200" baseline="30000" dirty="0" smtClean="0"/>
              <a:t>-3</a:t>
            </a:r>
            <a:endParaRPr lang="en-US" sz="2200" baseline="30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Associations with </a:t>
            </a:r>
            <a:r>
              <a:rPr lang="en-US" dirty="0" err="1" smtClean="0"/>
              <a:t>eGFR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/>
          <a:srcRect l="1715" r="224"/>
          <a:stretch/>
        </p:blipFill>
        <p:spPr bwMode="auto">
          <a:xfrm>
            <a:off x="4824000" y="2870857"/>
            <a:ext cx="4320000" cy="352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" y="2870857"/>
            <a:ext cx="4320000" cy="34614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3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5" name="Tekstvak 6"/>
          <p:cNvSpPr txBox="1"/>
          <p:nvPr/>
        </p:nvSpPr>
        <p:spPr>
          <a:xfrm>
            <a:off x="4079304" y="6582544"/>
            <a:ext cx="502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Asselbergs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F.W., van der Laan S.W., de Bakker P.I.W.</a:t>
            </a:r>
            <a:r>
              <a:rPr lang="en-US" sz="900" i="1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900" b="1" dirty="0" err="1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NTvG</a:t>
            </a:r>
            <a:r>
              <a:rPr lang="en-US" sz="900" dirty="0" smtClean="0">
                <a:solidFill>
                  <a:schemeClr val="tx1">
                    <a:lumMod val="25000"/>
                  </a:schemeClr>
                </a:solidFill>
                <a:latin typeface="+mn-lt"/>
              </a:rPr>
              <a:t>; 159:A5821; 2014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" y="404663"/>
            <a:ext cx="8957304" cy="619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March 28, 2017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90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 smtClean="0">
                <a:latin typeface="Calibri" pitchFamily="34" charset="0"/>
              </a:rPr>
              <a:t>In </a:t>
            </a:r>
            <a:r>
              <a:rPr lang="en-US" sz="1800" dirty="0" err="1" smtClean="0">
                <a:latin typeface="Calibri" pitchFamily="34" charset="0"/>
              </a:rPr>
              <a:t>Athero</a:t>
            </a:r>
            <a:r>
              <a:rPr lang="en-US" sz="1800" dirty="0" smtClean="0">
                <a:latin typeface="Calibri" pitchFamily="34" charset="0"/>
              </a:rPr>
              <a:t>-Express Genomics Study 1 (</a:t>
            </a:r>
            <a:r>
              <a:rPr lang="en-US" sz="1600" i="1" dirty="0" smtClean="0">
                <a:latin typeface="Calibri" pitchFamily="34" charset="0"/>
              </a:rPr>
              <a:t>N</a:t>
            </a:r>
            <a:r>
              <a:rPr lang="en-US" sz="1800" dirty="0" smtClean="0">
                <a:latin typeface="Calibri" pitchFamily="34" charset="0"/>
              </a:rPr>
              <a:t>=571) rs6114208 negatively correlated with SMCs in plaques, p=1.53x10</a:t>
            </a:r>
            <a:r>
              <a:rPr lang="en-US" sz="1800" baseline="30000" dirty="0" smtClean="0">
                <a:latin typeface="Calibri" pitchFamily="34" charset="0"/>
              </a:rPr>
              <a:t>-6</a:t>
            </a:r>
          </a:p>
          <a:p>
            <a:r>
              <a:rPr lang="en-US" sz="1800" dirty="0" smtClean="0">
                <a:latin typeface="Calibri" pitchFamily="34" charset="0"/>
              </a:rPr>
              <a:t>When analyzed with additional samples (</a:t>
            </a:r>
            <a:r>
              <a:rPr lang="en-US" sz="1800" dirty="0" err="1" smtClean="0">
                <a:latin typeface="Calibri" pitchFamily="34" charset="0"/>
              </a:rPr>
              <a:t>Athero</a:t>
            </a:r>
            <a:r>
              <a:rPr lang="en-US" sz="1800" dirty="0" smtClean="0">
                <a:latin typeface="Calibri" pitchFamily="34" charset="0"/>
              </a:rPr>
              <a:t>-Express Genomics Study 2, N=868), p = 0.0083, β = -0.161 (0.061), about 10.6% </a:t>
            </a:r>
            <a:r>
              <a:rPr lang="en-US" sz="1800" smtClean="0">
                <a:latin typeface="Calibri" pitchFamily="34" charset="0"/>
              </a:rPr>
              <a:t>decrease in SMCs</a:t>
            </a:r>
            <a:endParaRPr lang="en-US" sz="1800" dirty="0" smtClean="0">
              <a:latin typeface="Calibri" pitchFamily="34" charset="0"/>
            </a:endParaRPr>
          </a:p>
          <a:p>
            <a:endParaRPr lang="en-US" sz="1800" dirty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CystC</a:t>
            </a:r>
            <a:r>
              <a:rPr lang="en-US" dirty="0" smtClean="0"/>
              <a:t>-variant associated with SMC in plaques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7339" r="4104"/>
          <a:stretch/>
        </p:blipFill>
        <p:spPr>
          <a:xfrm>
            <a:off x="2438400" y="3200400"/>
            <a:ext cx="4572000" cy="36155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66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Studies &amp; Confounding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Fulfilling assumptions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 Genomics Presentation UMC-ICIN 2013v3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70209_FridayMorning" id="{93AA4D2C-5ABA-BC40-B770-8413DB4EA23C}" vid="{F97B54C0-0A42-E44D-A428-7AA920AF9284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 Genomics Presentation UMCU 2017v1</Template>
  <TotalTime>631</TotalTime>
  <Words>2962</Words>
  <Application>Microsoft Macintosh PowerPoint</Application>
  <PresentationFormat>On-screen Show (4:3)</PresentationFormat>
  <Paragraphs>453</Paragraphs>
  <Slides>91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Calibri</vt:lpstr>
      <vt:lpstr>Cambria</vt:lpstr>
      <vt:lpstr>Courier New</vt:lpstr>
      <vt:lpstr>Helvetica Light</vt:lpstr>
      <vt:lpstr>ＭＳ Ｐゴシック</vt:lpstr>
      <vt:lpstr>Wingdings</vt:lpstr>
      <vt:lpstr>Arial</vt:lpstr>
      <vt:lpstr>AE Genomics Presentation UMC-ICIN 2013v3</vt:lpstr>
      <vt:lpstr>Mendelian Randomization Study and Power</vt:lpstr>
      <vt:lpstr>Cystatin C and cardiovascular disease: an example Mendelian randomization study</vt:lpstr>
      <vt:lpstr>3 Things YOu Should Know Before we Start</vt:lpstr>
      <vt:lpstr>We are all equally unique  ~100 million genetic variations are known to date  among ~3 billion base pairs in the human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now you know 3 things</vt:lpstr>
      <vt:lpstr>Why do a Mendelian Randomization Study?</vt:lpstr>
      <vt:lpstr>PowerPoint Presentation</vt:lpstr>
      <vt:lpstr>PowerPoint Presentation</vt:lpstr>
      <vt:lpstr>PowerPoint Presentation</vt:lpstr>
      <vt:lpstr>Observational studies are inherently problematic</vt:lpstr>
      <vt:lpstr>The concept of Mendelian Randomization</vt:lpstr>
      <vt:lpstr>PowerPoint Presentation</vt:lpstr>
      <vt:lpstr>PowerPoint Presentation</vt:lpstr>
      <vt:lpstr>PowerPoint Presentation</vt:lpstr>
      <vt:lpstr>Can you name the Laws of Mendel?</vt:lpstr>
      <vt:lpstr>#1: Law of Seggregation</vt:lpstr>
      <vt:lpstr>#2: Law of Independent Assortment</vt:lpstr>
      <vt:lpstr>Can you name the Laws of Mendel?</vt:lpstr>
      <vt:lpstr>Alleles are randomly assigned: a “natural” treatment in a “natural” randomized trial</vt:lpstr>
      <vt:lpstr>Alleles are randomly assigned: a “natural” treatment in a “natural” randomized trial</vt:lpstr>
      <vt:lpstr>Mendelian Randomization Studies: why</vt:lpstr>
      <vt:lpstr>Do you know what the Central Dogma and how does it relates to Mendelian Randomization?</vt:lpstr>
      <vt:lpstr>PowerPoint Presentation</vt:lpstr>
      <vt:lpstr>Many types of genetic variants</vt:lpstr>
      <vt:lpstr>Many types of genetic variants</vt:lpstr>
      <vt:lpstr>Many types of genetic variants</vt:lpstr>
      <vt:lpstr>Many types of genetic variants</vt:lpstr>
      <vt:lpstr>Genetic variants influence proteins</vt:lpstr>
      <vt:lpstr>The concept of Mendelian Randomization</vt:lpstr>
      <vt:lpstr>The concept of Mendelian Randomization</vt:lpstr>
      <vt:lpstr>An example MR Study</vt:lpstr>
      <vt:lpstr>Background</vt:lpstr>
      <vt:lpstr>Atherosclerosis is the primary underlying cause of cardiovascular disease</vt:lpstr>
      <vt:lpstr>CVD: myocardial infarction or cerebrovascular accident (a.k.a. stroke)</vt:lpstr>
      <vt:lpstr>Cystatin C (CystC)</vt:lpstr>
      <vt:lpstr>A role in human and murine atherosclerosis</vt:lpstr>
      <vt:lpstr>In carotid plaques CystC positively correlates with the percentage of smooth muscle cells</vt:lpstr>
      <vt:lpstr>CystC in atherosclerosis</vt:lpstr>
      <vt:lpstr>CystC as a biomarker for CKD</vt:lpstr>
      <vt:lpstr>Epidemiological evidence</vt:lpstr>
      <vt:lpstr>Literature meta-analyzed</vt:lpstr>
      <vt:lpstr>Clinical applications</vt:lpstr>
      <vt:lpstr>Hypothesis…</vt:lpstr>
      <vt:lpstr>Fulfilling assumptions</vt:lpstr>
      <vt:lpstr>SNP selection</vt:lpstr>
      <vt:lpstr>GWAS: locus with CST3 pops up (naturally)</vt:lpstr>
      <vt:lpstr>SNP selection</vt:lpstr>
      <vt:lpstr>SNP selection</vt:lpstr>
      <vt:lpstr>SNP selection</vt:lpstr>
      <vt:lpstr>Studies &amp; Confounding</vt:lpstr>
      <vt:lpstr>Studies included</vt:lpstr>
      <vt:lpstr>Serum cystatin C vs. risk factors</vt:lpstr>
      <vt:lpstr>Cystatin C variant vs. risk factors</vt:lpstr>
      <vt:lpstr>SNP vs. cystatin C</vt:lpstr>
      <vt:lpstr>Observational analysis</vt:lpstr>
      <vt:lpstr>Observational analysis</vt:lpstr>
      <vt:lpstr>Mendelian randomization analysis</vt:lpstr>
      <vt:lpstr>Other outcomes</vt:lpstr>
      <vt:lpstr>Power?</vt:lpstr>
      <vt:lpstr>Power</vt:lpstr>
      <vt:lpstr>The power problem</vt:lpstr>
      <vt:lpstr>Did we have power?</vt:lpstr>
      <vt:lpstr>So actually you have learned more today…</vt:lpstr>
      <vt:lpstr>Acknowledgements</vt:lpstr>
      <vt:lpstr>A Mendelian Randomization study in practice</vt:lpstr>
      <vt:lpstr>What do we need?</vt:lpstr>
      <vt:lpstr>What do we need?</vt:lpstr>
      <vt:lpstr>Your question leads you to…</vt:lpstr>
      <vt:lpstr>Calculate Power</vt:lpstr>
      <vt:lpstr>Calculate Power: assignment</vt:lpstr>
      <vt:lpstr>Perform a MR study…</vt:lpstr>
      <vt:lpstr>Perform a MR study…: 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were we Interested?</vt:lpstr>
      <vt:lpstr>This was the start of our work...</vt:lpstr>
      <vt:lpstr>Histological staining for CystC</vt:lpstr>
      <vt:lpstr>Carotid endarterectomy sample</vt:lpstr>
      <vt:lpstr>Luminex CystC plaque levels</vt:lpstr>
      <vt:lpstr>Associations with eGFR</vt:lpstr>
      <vt:lpstr>CystC-variant associated with SMC in plaques</vt:lpstr>
      <vt:lpstr>Studies &amp; Confounding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Mendelian Randomization Study and Power</dc:title>
  <dc:creator>Sander W. van der Laan</dc:creator>
  <cp:lastModifiedBy>Sander W. van der Laan</cp:lastModifiedBy>
  <cp:revision>35</cp:revision>
  <cp:lastPrinted>2010-08-19T15:17:21Z</cp:lastPrinted>
  <dcterms:created xsi:type="dcterms:W3CDTF">2017-03-28T09:08:31Z</dcterms:created>
  <dcterms:modified xsi:type="dcterms:W3CDTF">2017-03-28T21:52:53Z</dcterms:modified>
</cp:coreProperties>
</file>